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2"/>
  </p:notesMasterIdLst>
  <p:sldIdLst>
    <p:sldId id="1022" r:id="rId2"/>
    <p:sldId id="1030" r:id="rId3"/>
    <p:sldId id="332" r:id="rId4"/>
    <p:sldId id="267" r:id="rId5"/>
    <p:sldId id="1034" r:id="rId6"/>
    <p:sldId id="1035" r:id="rId7"/>
    <p:sldId id="1031" r:id="rId8"/>
    <p:sldId id="1027" r:id="rId9"/>
    <p:sldId id="1028" r:id="rId10"/>
    <p:sldId id="1033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653"/>
    <p:restoredTop sz="96327"/>
  </p:normalViewPr>
  <p:slideViewPr>
    <p:cSldViewPr snapToGrid="0" snapToObjects="1">
      <p:cViewPr varScale="1">
        <p:scale>
          <a:sx n="141" d="100"/>
          <a:sy n="141" d="100"/>
        </p:scale>
        <p:origin x="224" y="6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g/Documents/1UP/1up_Design/Marketing%20Metrics%20Board%20Deck%20Template/Marketing_Board_Metrics_Template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g/Documents/1UP/1up_Design/Marketing%20Metrics%20Board%20Deck%20Template/Marketing_Board_Metrics_Template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/Users/g/Documents/1UP/1up_Design/Marketing%20Metrics%20Board%20Deck%20Template/Marketing_Board_Metrics_Template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/Users/g/Documents/1UP/1up_Design/Marketing%20Metrics%20Board%20Deck%20Template/Marketing_Board_Metrics_Template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'Marketing Leads'!$A$2</c:f>
              <c:strCache>
                <c:ptCount val="1"/>
                <c:pt idx="0">
                  <c:v>Direct Traffic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'Marketing Leads'!$B$1:$M$1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'Marketing Leads'!$B$2:$M$2</c:f>
              <c:numCache>
                <c:formatCode>General</c:formatCode>
                <c:ptCount val="12"/>
                <c:pt idx="0">
                  <c:v>40</c:v>
                </c:pt>
                <c:pt idx="1">
                  <c:v>30</c:v>
                </c:pt>
                <c:pt idx="2">
                  <c:v>40</c:v>
                </c:pt>
                <c:pt idx="3">
                  <c:v>50</c:v>
                </c:pt>
                <c:pt idx="4">
                  <c:v>60</c:v>
                </c:pt>
                <c:pt idx="5">
                  <c:v>70</c:v>
                </c:pt>
                <c:pt idx="6">
                  <c:v>80</c:v>
                </c:pt>
                <c:pt idx="7">
                  <c:v>90</c:v>
                </c:pt>
                <c:pt idx="8">
                  <c:v>100</c:v>
                </c:pt>
                <c:pt idx="9">
                  <c:v>110</c:v>
                </c:pt>
                <c:pt idx="10">
                  <c:v>120</c:v>
                </c:pt>
                <c:pt idx="11">
                  <c:v>130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E5B-1741-B9B9-6754D13594EC}"/>
            </c:ext>
          </c:extLst>
        </c:ser>
        <c:ser>
          <c:idx val="1"/>
          <c:order val="1"/>
          <c:tx>
            <c:strRef>
              <c:f>'Marketing Leads'!$A$3</c:f>
              <c:strCache>
                <c:ptCount val="1"/>
                <c:pt idx="0">
                  <c:v>Email Marketing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'Marketing Leads'!$B$1:$M$1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'Marketing Leads'!$B$3:$M$3</c:f>
              <c:numCache>
                <c:formatCode>General</c:formatCode>
                <c:ptCount val="12"/>
                <c:pt idx="0">
                  <c:v>40</c:v>
                </c:pt>
                <c:pt idx="1">
                  <c:v>30</c:v>
                </c:pt>
                <c:pt idx="2">
                  <c:v>40</c:v>
                </c:pt>
                <c:pt idx="3">
                  <c:v>50</c:v>
                </c:pt>
                <c:pt idx="4">
                  <c:v>60</c:v>
                </c:pt>
                <c:pt idx="5">
                  <c:v>70</c:v>
                </c:pt>
                <c:pt idx="6">
                  <c:v>80</c:v>
                </c:pt>
                <c:pt idx="7">
                  <c:v>90</c:v>
                </c:pt>
                <c:pt idx="8">
                  <c:v>100</c:v>
                </c:pt>
                <c:pt idx="9">
                  <c:v>110</c:v>
                </c:pt>
                <c:pt idx="10">
                  <c:v>120</c:v>
                </c:pt>
                <c:pt idx="11">
                  <c:v>130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E5B-1741-B9B9-6754D13594EC}"/>
            </c:ext>
          </c:extLst>
        </c:ser>
        <c:ser>
          <c:idx val="2"/>
          <c:order val="2"/>
          <c:tx>
            <c:strRef>
              <c:f>'Marketing Leads'!$A$4</c:f>
              <c:strCache>
                <c:ptCount val="1"/>
                <c:pt idx="0">
                  <c:v>Offline Sources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'Marketing Leads'!$B$1:$M$1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'Marketing Leads'!$B$4:$M$4</c:f>
              <c:numCache>
                <c:formatCode>General</c:formatCode>
                <c:ptCount val="12"/>
                <c:pt idx="0">
                  <c:v>40</c:v>
                </c:pt>
                <c:pt idx="1">
                  <c:v>30</c:v>
                </c:pt>
                <c:pt idx="2">
                  <c:v>40</c:v>
                </c:pt>
                <c:pt idx="3">
                  <c:v>50</c:v>
                </c:pt>
                <c:pt idx="4">
                  <c:v>60</c:v>
                </c:pt>
                <c:pt idx="5">
                  <c:v>70</c:v>
                </c:pt>
                <c:pt idx="6">
                  <c:v>80</c:v>
                </c:pt>
                <c:pt idx="7">
                  <c:v>90</c:v>
                </c:pt>
                <c:pt idx="8">
                  <c:v>100</c:v>
                </c:pt>
                <c:pt idx="9">
                  <c:v>110</c:v>
                </c:pt>
                <c:pt idx="10">
                  <c:v>120</c:v>
                </c:pt>
                <c:pt idx="11">
                  <c:v>130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E5B-1741-B9B9-6754D13594EC}"/>
            </c:ext>
          </c:extLst>
        </c:ser>
        <c:ser>
          <c:idx val="3"/>
          <c:order val="3"/>
          <c:tx>
            <c:strRef>
              <c:f>'Marketing Leads'!$A$5</c:f>
              <c:strCache>
                <c:ptCount val="1"/>
                <c:pt idx="0">
                  <c:v>Organic Search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'Marketing Leads'!$B$1:$M$1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'Marketing Leads'!$B$5:$M$5</c:f>
              <c:numCache>
                <c:formatCode>General</c:formatCode>
                <c:ptCount val="12"/>
                <c:pt idx="0">
                  <c:v>40</c:v>
                </c:pt>
                <c:pt idx="1">
                  <c:v>30</c:v>
                </c:pt>
                <c:pt idx="2">
                  <c:v>40</c:v>
                </c:pt>
                <c:pt idx="3">
                  <c:v>50</c:v>
                </c:pt>
                <c:pt idx="4">
                  <c:v>60</c:v>
                </c:pt>
                <c:pt idx="5">
                  <c:v>70</c:v>
                </c:pt>
                <c:pt idx="6">
                  <c:v>80</c:v>
                </c:pt>
                <c:pt idx="7">
                  <c:v>100</c:v>
                </c:pt>
                <c:pt idx="8">
                  <c:v>120</c:v>
                </c:pt>
                <c:pt idx="9">
                  <c:v>140</c:v>
                </c:pt>
                <c:pt idx="10">
                  <c:v>160</c:v>
                </c:pt>
                <c:pt idx="11">
                  <c:v>180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E5B-1741-B9B9-6754D13594EC}"/>
            </c:ext>
          </c:extLst>
        </c:ser>
        <c:ser>
          <c:idx val="4"/>
          <c:order val="4"/>
          <c:tx>
            <c:strRef>
              <c:f>'Marketing Leads'!$A$6</c:f>
              <c:strCache>
                <c:ptCount val="1"/>
                <c:pt idx="0">
                  <c:v>Other Campaigns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'Marketing Leads'!$B$1:$M$1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'Marketing Leads'!$B$6:$M$6</c:f>
              <c:numCache>
                <c:formatCode>General</c:formatCode>
                <c:ptCount val="12"/>
                <c:pt idx="0">
                  <c:v>40</c:v>
                </c:pt>
                <c:pt idx="1">
                  <c:v>30</c:v>
                </c:pt>
                <c:pt idx="2">
                  <c:v>40</c:v>
                </c:pt>
                <c:pt idx="3">
                  <c:v>50</c:v>
                </c:pt>
                <c:pt idx="4">
                  <c:v>60</c:v>
                </c:pt>
                <c:pt idx="5">
                  <c:v>70</c:v>
                </c:pt>
                <c:pt idx="6">
                  <c:v>80</c:v>
                </c:pt>
                <c:pt idx="7">
                  <c:v>90</c:v>
                </c:pt>
                <c:pt idx="8">
                  <c:v>100</c:v>
                </c:pt>
                <c:pt idx="9">
                  <c:v>110</c:v>
                </c:pt>
                <c:pt idx="10">
                  <c:v>120</c:v>
                </c:pt>
                <c:pt idx="11">
                  <c:v>130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E5B-1741-B9B9-6754D13594EC}"/>
            </c:ext>
          </c:extLst>
        </c:ser>
        <c:ser>
          <c:idx val="5"/>
          <c:order val="5"/>
          <c:tx>
            <c:strRef>
              <c:f>'Marketing Leads'!$A$7</c:f>
              <c:strCache>
                <c:ptCount val="1"/>
                <c:pt idx="0">
                  <c:v>Paid Search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'Marketing Leads'!$B$1:$M$1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'Marketing Leads'!$B$7:$M$7</c:f>
              <c:numCache>
                <c:formatCode>General</c:formatCode>
                <c:ptCount val="12"/>
                <c:pt idx="0">
                  <c:v>40</c:v>
                </c:pt>
                <c:pt idx="1">
                  <c:v>30</c:v>
                </c:pt>
                <c:pt idx="2">
                  <c:v>40</c:v>
                </c:pt>
                <c:pt idx="3">
                  <c:v>50</c:v>
                </c:pt>
                <c:pt idx="4">
                  <c:v>60</c:v>
                </c:pt>
                <c:pt idx="5">
                  <c:v>70</c:v>
                </c:pt>
                <c:pt idx="6">
                  <c:v>80</c:v>
                </c:pt>
                <c:pt idx="7">
                  <c:v>90</c:v>
                </c:pt>
                <c:pt idx="8">
                  <c:v>100</c:v>
                </c:pt>
                <c:pt idx="9">
                  <c:v>110</c:v>
                </c:pt>
                <c:pt idx="10">
                  <c:v>120</c:v>
                </c:pt>
                <c:pt idx="11">
                  <c:v>130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8E5B-1741-B9B9-6754D13594EC}"/>
            </c:ext>
          </c:extLst>
        </c:ser>
        <c:ser>
          <c:idx val="6"/>
          <c:order val="6"/>
          <c:tx>
            <c:strRef>
              <c:f>'Marketing Leads'!$A$8</c:f>
              <c:strCache>
                <c:ptCount val="1"/>
                <c:pt idx="0">
                  <c:v>Referrals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'Marketing Leads'!$B$1:$M$1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'Marketing Leads'!$B$8:$M$8</c:f>
              <c:numCache>
                <c:formatCode>General</c:formatCode>
                <c:ptCount val="12"/>
                <c:pt idx="0">
                  <c:v>40</c:v>
                </c:pt>
                <c:pt idx="1">
                  <c:v>30</c:v>
                </c:pt>
                <c:pt idx="2">
                  <c:v>40</c:v>
                </c:pt>
                <c:pt idx="3">
                  <c:v>50</c:v>
                </c:pt>
                <c:pt idx="4">
                  <c:v>60</c:v>
                </c:pt>
                <c:pt idx="5">
                  <c:v>70</c:v>
                </c:pt>
                <c:pt idx="6">
                  <c:v>80</c:v>
                </c:pt>
                <c:pt idx="7">
                  <c:v>90</c:v>
                </c:pt>
                <c:pt idx="8">
                  <c:v>100</c:v>
                </c:pt>
                <c:pt idx="9">
                  <c:v>110</c:v>
                </c:pt>
                <c:pt idx="10">
                  <c:v>120</c:v>
                </c:pt>
                <c:pt idx="11">
                  <c:v>130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8E5B-1741-B9B9-6754D13594EC}"/>
            </c:ext>
          </c:extLst>
        </c:ser>
        <c:ser>
          <c:idx val="7"/>
          <c:order val="7"/>
          <c:tx>
            <c:strRef>
              <c:f>'Marketing Leads'!$A$9</c:f>
              <c:strCache>
                <c:ptCount val="1"/>
                <c:pt idx="0">
                  <c:v>Social Media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'Marketing Leads'!$B$1:$M$1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'Marketing Leads'!$B$9:$M$9</c:f>
              <c:numCache>
                <c:formatCode>General</c:formatCode>
                <c:ptCount val="12"/>
                <c:pt idx="0">
                  <c:v>40</c:v>
                </c:pt>
                <c:pt idx="1">
                  <c:v>30</c:v>
                </c:pt>
                <c:pt idx="2">
                  <c:v>40</c:v>
                </c:pt>
                <c:pt idx="3">
                  <c:v>50</c:v>
                </c:pt>
                <c:pt idx="4">
                  <c:v>60</c:v>
                </c:pt>
                <c:pt idx="5">
                  <c:v>70</c:v>
                </c:pt>
                <c:pt idx="6">
                  <c:v>80</c:v>
                </c:pt>
                <c:pt idx="7">
                  <c:v>90</c:v>
                </c:pt>
                <c:pt idx="8">
                  <c:v>100</c:v>
                </c:pt>
                <c:pt idx="9">
                  <c:v>110</c:v>
                </c:pt>
                <c:pt idx="10">
                  <c:v>120</c:v>
                </c:pt>
                <c:pt idx="11">
                  <c:v>130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8E5B-1741-B9B9-6754D13594E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178687680"/>
        <c:axId val="-178684416"/>
      </c:barChart>
      <c:catAx>
        <c:axId val="-178687680"/>
        <c:scaling>
          <c:orientation val="minMax"/>
        </c:scaling>
        <c:delete val="0"/>
        <c:axPos val="b"/>
        <c:numFmt formatCode="mmm\-yy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000000"/>
                </a:solidFill>
                <a:latin typeface="Gilroy" pitchFamily="2" charset="77"/>
                <a:ea typeface="Avenir Next" charset="0"/>
                <a:cs typeface="Avenir Next" charset="0"/>
              </a:defRPr>
            </a:pPr>
            <a:endParaRPr lang="en-US"/>
          </a:p>
        </c:txPr>
        <c:crossAx val="-178684416"/>
        <c:crosses val="autoZero"/>
        <c:auto val="1"/>
        <c:lblAlgn val="ctr"/>
        <c:lblOffset val="100"/>
        <c:noMultiLvlLbl val="0"/>
      </c:catAx>
      <c:valAx>
        <c:axId val="-1786844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000000"/>
                </a:solidFill>
                <a:latin typeface="Gilroy" pitchFamily="2" charset="77"/>
                <a:ea typeface="Avenir Next" charset="0"/>
                <a:cs typeface="Avenir Next" charset="0"/>
              </a:defRPr>
            </a:pPr>
            <a:endParaRPr lang="en-US"/>
          </a:p>
        </c:txPr>
        <c:crossAx val="-1786876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6337333243991132"/>
          <c:y val="0.34396101131700624"/>
          <c:w val="0.12880751451391803"/>
          <c:h val="0.5038441331146178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rgbClr val="000000"/>
              </a:solidFill>
              <a:latin typeface="Gilroy" pitchFamily="2" charset="77"/>
              <a:ea typeface="Avenir Next" charset="0"/>
              <a:cs typeface="Avenir Next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venir Next" charset="0"/>
          <a:ea typeface="Avenir Next" charset="0"/>
          <a:cs typeface="Avenir Next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rgbClr val="000000"/>
                </a:solidFill>
                <a:latin typeface="Gilroy Bold" pitchFamily="2" charset="77"/>
                <a:ea typeface="Avenir Next" charset="0"/>
                <a:cs typeface="Avenir Next" charset="0"/>
              </a:defRPr>
            </a:pPr>
            <a:r>
              <a:rPr lang="en-US" b="1" i="0">
                <a:latin typeface="Gilroy Bold" pitchFamily="2" charset="77"/>
              </a:rPr>
              <a:t>Marketing-Generated Customers by Source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rgbClr val="000000"/>
              </a:solidFill>
              <a:latin typeface="Gilroy Bold" pitchFamily="2" charset="77"/>
              <a:ea typeface="Avenir Next" charset="0"/>
              <a:cs typeface="Avenir Next" charset="0"/>
            </a:defRPr>
          </a:pPr>
          <a:endParaRPr lang="en-US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'Marketing Sourced Customers'!$A$2</c:f>
              <c:strCache>
                <c:ptCount val="1"/>
                <c:pt idx="0">
                  <c:v>Social Media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'Marketing Sourced Customers'!$B$1:$M$1</c:f>
              <c:strCache>
                <c:ptCount val="12"/>
                <c:pt idx="0">
                  <c:v>Jan-YY</c:v>
                </c:pt>
                <c:pt idx="1">
                  <c:v>Feb-YY</c:v>
                </c:pt>
                <c:pt idx="2">
                  <c:v>Mar-YY</c:v>
                </c:pt>
                <c:pt idx="3">
                  <c:v>Apr-YY</c:v>
                </c:pt>
                <c:pt idx="4">
                  <c:v>May-YY</c:v>
                </c:pt>
                <c:pt idx="5">
                  <c:v>Jun-YY</c:v>
                </c:pt>
                <c:pt idx="6">
                  <c:v>Jul-YY</c:v>
                </c:pt>
                <c:pt idx="7">
                  <c:v>Aug-YY</c:v>
                </c:pt>
                <c:pt idx="8">
                  <c:v>Sep-YY</c:v>
                </c:pt>
                <c:pt idx="9">
                  <c:v>Oct-YY</c:v>
                </c:pt>
                <c:pt idx="10">
                  <c:v>Nov-YY</c:v>
                </c:pt>
                <c:pt idx="11">
                  <c:v>Dec-YY</c:v>
                </c:pt>
              </c:strCache>
            </c:strRef>
          </c:cat>
          <c:val>
            <c:numRef>
              <c:f>'Marketing Sourced Customers'!$B$2:$M$2</c:f>
              <c:numCache>
                <c:formatCode>General</c:formatCode>
                <c:ptCount val="12"/>
                <c:pt idx="0">
                  <c:v>2</c:v>
                </c:pt>
                <c:pt idx="1">
                  <c:v>4</c:v>
                </c:pt>
                <c:pt idx="2">
                  <c:v>4</c:v>
                </c:pt>
                <c:pt idx="3">
                  <c:v>4</c:v>
                </c:pt>
                <c:pt idx="4">
                  <c:v>4</c:v>
                </c:pt>
                <c:pt idx="5">
                  <c:v>6</c:v>
                </c:pt>
                <c:pt idx="6">
                  <c:v>6</c:v>
                </c:pt>
                <c:pt idx="7">
                  <c:v>6</c:v>
                </c:pt>
                <c:pt idx="8">
                  <c:v>8</c:v>
                </c:pt>
                <c:pt idx="9">
                  <c:v>8</c:v>
                </c:pt>
                <c:pt idx="10">
                  <c:v>8</c:v>
                </c:pt>
                <c:pt idx="11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EEC-8B4E-826D-2F84452FC0E7}"/>
            </c:ext>
          </c:extLst>
        </c:ser>
        <c:ser>
          <c:idx val="1"/>
          <c:order val="1"/>
          <c:tx>
            <c:strRef>
              <c:f>'Marketing Sourced Customers'!$A$3</c:f>
              <c:strCache>
                <c:ptCount val="1"/>
                <c:pt idx="0">
                  <c:v>Referrals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'Marketing Sourced Customers'!$B$1:$M$1</c:f>
              <c:strCache>
                <c:ptCount val="12"/>
                <c:pt idx="0">
                  <c:v>Jan-YY</c:v>
                </c:pt>
                <c:pt idx="1">
                  <c:v>Feb-YY</c:v>
                </c:pt>
                <c:pt idx="2">
                  <c:v>Mar-YY</c:v>
                </c:pt>
                <c:pt idx="3">
                  <c:v>Apr-YY</c:v>
                </c:pt>
                <c:pt idx="4">
                  <c:v>May-YY</c:v>
                </c:pt>
                <c:pt idx="5">
                  <c:v>Jun-YY</c:v>
                </c:pt>
                <c:pt idx="6">
                  <c:v>Jul-YY</c:v>
                </c:pt>
                <c:pt idx="7">
                  <c:v>Aug-YY</c:v>
                </c:pt>
                <c:pt idx="8">
                  <c:v>Sep-YY</c:v>
                </c:pt>
                <c:pt idx="9">
                  <c:v>Oct-YY</c:v>
                </c:pt>
                <c:pt idx="10">
                  <c:v>Nov-YY</c:v>
                </c:pt>
                <c:pt idx="11">
                  <c:v>Dec-YY</c:v>
                </c:pt>
              </c:strCache>
            </c:strRef>
          </c:cat>
          <c:val>
            <c:numRef>
              <c:f>'Marketing Sourced Customers'!$B$3:$M$3</c:f>
              <c:numCache>
                <c:formatCode>General</c:formatCode>
                <c:ptCount val="12"/>
                <c:pt idx="0">
                  <c:v>2</c:v>
                </c:pt>
                <c:pt idx="1">
                  <c:v>4</c:v>
                </c:pt>
                <c:pt idx="2">
                  <c:v>4</c:v>
                </c:pt>
                <c:pt idx="3">
                  <c:v>4</c:v>
                </c:pt>
                <c:pt idx="4">
                  <c:v>4</c:v>
                </c:pt>
                <c:pt idx="5">
                  <c:v>6</c:v>
                </c:pt>
                <c:pt idx="6">
                  <c:v>6</c:v>
                </c:pt>
                <c:pt idx="7">
                  <c:v>6</c:v>
                </c:pt>
                <c:pt idx="8">
                  <c:v>8</c:v>
                </c:pt>
                <c:pt idx="9">
                  <c:v>8</c:v>
                </c:pt>
                <c:pt idx="10">
                  <c:v>8</c:v>
                </c:pt>
                <c:pt idx="11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EEC-8B4E-826D-2F84452FC0E7}"/>
            </c:ext>
          </c:extLst>
        </c:ser>
        <c:ser>
          <c:idx val="2"/>
          <c:order val="2"/>
          <c:tx>
            <c:strRef>
              <c:f>'Marketing Sourced Customers'!$A$4</c:f>
              <c:strCache>
                <c:ptCount val="1"/>
                <c:pt idx="0">
                  <c:v>Paid Search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'Marketing Sourced Customers'!$B$1:$M$1</c:f>
              <c:strCache>
                <c:ptCount val="12"/>
                <c:pt idx="0">
                  <c:v>Jan-YY</c:v>
                </c:pt>
                <c:pt idx="1">
                  <c:v>Feb-YY</c:v>
                </c:pt>
                <c:pt idx="2">
                  <c:v>Mar-YY</c:v>
                </c:pt>
                <c:pt idx="3">
                  <c:v>Apr-YY</c:v>
                </c:pt>
                <c:pt idx="4">
                  <c:v>May-YY</c:v>
                </c:pt>
                <c:pt idx="5">
                  <c:v>Jun-YY</c:v>
                </c:pt>
                <c:pt idx="6">
                  <c:v>Jul-YY</c:v>
                </c:pt>
                <c:pt idx="7">
                  <c:v>Aug-YY</c:v>
                </c:pt>
                <c:pt idx="8">
                  <c:v>Sep-YY</c:v>
                </c:pt>
                <c:pt idx="9">
                  <c:v>Oct-YY</c:v>
                </c:pt>
                <c:pt idx="10">
                  <c:v>Nov-YY</c:v>
                </c:pt>
                <c:pt idx="11">
                  <c:v>Dec-YY</c:v>
                </c:pt>
              </c:strCache>
            </c:strRef>
          </c:cat>
          <c:val>
            <c:numRef>
              <c:f>'Marketing Sourced Customers'!$B$4:$M$4</c:f>
              <c:numCache>
                <c:formatCode>General</c:formatCode>
                <c:ptCount val="12"/>
                <c:pt idx="0">
                  <c:v>2</c:v>
                </c:pt>
                <c:pt idx="1">
                  <c:v>4</c:v>
                </c:pt>
                <c:pt idx="2">
                  <c:v>4</c:v>
                </c:pt>
                <c:pt idx="3">
                  <c:v>4</c:v>
                </c:pt>
                <c:pt idx="4">
                  <c:v>4</c:v>
                </c:pt>
                <c:pt idx="5">
                  <c:v>6</c:v>
                </c:pt>
                <c:pt idx="6">
                  <c:v>6</c:v>
                </c:pt>
                <c:pt idx="7">
                  <c:v>6</c:v>
                </c:pt>
                <c:pt idx="8">
                  <c:v>8</c:v>
                </c:pt>
                <c:pt idx="9">
                  <c:v>8</c:v>
                </c:pt>
                <c:pt idx="10">
                  <c:v>8</c:v>
                </c:pt>
                <c:pt idx="11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EEC-8B4E-826D-2F84452FC0E7}"/>
            </c:ext>
          </c:extLst>
        </c:ser>
        <c:ser>
          <c:idx val="3"/>
          <c:order val="3"/>
          <c:tx>
            <c:strRef>
              <c:f>'Marketing Sourced Customers'!$A$5</c:f>
              <c:strCache>
                <c:ptCount val="1"/>
                <c:pt idx="0">
                  <c:v>Other Campaigns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'Marketing Sourced Customers'!$B$1:$M$1</c:f>
              <c:strCache>
                <c:ptCount val="12"/>
                <c:pt idx="0">
                  <c:v>Jan-YY</c:v>
                </c:pt>
                <c:pt idx="1">
                  <c:v>Feb-YY</c:v>
                </c:pt>
                <c:pt idx="2">
                  <c:v>Mar-YY</c:v>
                </c:pt>
                <c:pt idx="3">
                  <c:v>Apr-YY</c:v>
                </c:pt>
                <c:pt idx="4">
                  <c:v>May-YY</c:v>
                </c:pt>
                <c:pt idx="5">
                  <c:v>Jun-YY</c:v>
                </c:pt>
                <c:pt idx="6">
                  <c:v>Jul-YY</c:v>
                </c:pt>
                <c:pt idx="7">
                  <c:v>Aug-YY</c:v>
                </c:pt>
                <c:pt idx="8">
                  <c:v>Sep-YY</c:v>
                </c:pt>
                <c:pt idx="9">
                  <c:v>Oct-YY</c:v>
                </c:pt>
                <c:pt idx="10">
                  <c:v>Nov-YY</c:v>
                </c:pt>
                <c:pt idx="11">
                  <c:v>Dec-YY</c:v>
                </c:pt>
              </c:strCache>
            </c:strRef>
          </c:cat>
          <c:val>
            <c:numRef>
              <c:f>'Marketing Sourced Customers'!$B$5:$M$5</c:f>
              <c:numCache>
                <c:formatCode>General</c:formatCode>
                <c:ptCount val="12"/>
                <c:pt idx="0">
                  <c:v>2</c:v>
                </c:pt>
                <c:pt idx="1">
                  <c:v>4</c:v>
                </c:pt>
                <c:pt idx="2">
                  <c:v>4</c:v>
                </c:pt>
                <c:pt idx="3">
                  <c:v>4</c:v>
                </c:pt>
                <c:pt idx="4">
                  <c:v>4</c:v>
                </c:pt>
                <c:pt idx="5">
                  <c:v>6</c:v>
                </c:pt>
                <c:pt idx="6">
                  <c:v>6</c:v>
                </c:pt>
                <c:pt idx="7">
                  <c:v>6</c:v>
                </c:pt>
                <c:pt idx="8">
                  <c:v>8</c:v>
                </c:pt>
                <c:pt idx="9">
                  <c:v>8</c:v>
                </c:pt>
                <c:pt idx="10">
                  <c:v>8</c:v>
                </c:pt>
                <c:pt idx="11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EEC-8B4E-826D-2F84452FC0E7}"/>
            </c:ext>
          </c:extLst>
        </c:ser>
        <c:ser>
          <c:idx val="4"/>
          <c:order val="4"/>
          <c:tx>
            <c:strRef>
              <c:f>'Marketing Sourced Customers'!$A$6</c:f>
              <c:strCache>
                <c:ptCount val="1"/>
                <c:pt idx="0">
                  <c:v>Organic Search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'Marketing Sourced Customers'!$B$1:$M$1</c:f>
              <c:strCache>
                <c:ptCount val="12"/>
                <c:pt idx="0">
                  <c:v>Jan-YY</c:v>
                </c:pt>
                <c:pt idx="1">
                  <c:v>Feb-YY</c:v>
                </c:pt>
                <c:pt idx="2">
                  <c:v>Mar-YY</c:v>
                </c:pt>
                <c:pt idx="3">
                  <c:v>Apr-YY</c:v>
                </c:pt>
                <c:pt idx="4">
                  <c:v>May-YY</c:v>
                </c:pt>
                <c:pt idx="5">
                  <c:v>Jun-YY</c:v>
                </c:pt>
                <c:pt idx="6">
                  <c:v>Jul-YY</c:v>
                </c:pt>
                <c:pt idx="7">
                  <c:v>Aug-YY</c:v>
                </c:pt>
                <c:pt idx="8">
                  <c:v>Sep-YY</c:v>
                </c:pt>
                <c:pt idx="9">
                  <c:v>Oct-YY</c:v>
                </c:pt>
                <c:pt idx="10">
                  <c:v>Nov-YY</c:v>
                </c:pt>
                <c:pt idx="11">
                  <c:v>Dec-YY</c:v>
                </c:pt>
              </c:strCache>
            </c:strRef>
          </c:cat>
          <c:val>
            <c:numRef>
              <c:f>'Marketing Sourced Customers'!$B$6:$M$6</c:f>
              <c:numCache>
                <c:formatCode>General</c:formatCode>
                <c:ptCount val="12"/>
                <c:pt idx="0">
                  <c:v>2</c:v>
                </c:pt>
                <c:pt idx="1">
                  <c:v>4</c:v>
                </c:pt>
                <c:pt idx="2">
                  <c:v>4</c:v>
                </c:pt>
                <c:pt idx="3">
                  <c:v>4</c:v>
                </c:pt>
                <c:pt idx="4">
                  <c:v>4</c:v>
                </c:pt>
                <c:pt idx="5">
                  <c:v>6</c:v>
                </c:pt>
                <c:pt idx="6">
                  <c:v>6</c:v>
                </c:pt>
                <c:pt idx="7">
                  <c:v>6</c:v>
                </c:pt>
                <c:pt idx="8">
                  <c:v>8</c:v>
                </c:pt>
                <c:pt idx="9">
                  <c:v>8</c:v>
                </c:pt>
                <c:pt idx="10">
                  <c:v>8</c:v>
                </c:pt>
                <c:pt idx="11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EEC-8B4E-826D-2F84452FC0E7}"/>
            </c:ext>
          </c:extLst>
        </c:ser>
        <c:ser>
          <c:idx val="5"/>
          <c:order val="5"/>
          <c:tx>
            <c:strRef>
              <c:f>'Marketing Sourced Customers'!$A$7</c:f>
              <c:strCache>
                <c:ptCount val="1"/>
                <c:pt idx="0">
                  <c:v>Offline Sources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'Marketing Sourced Customers'!$B$1:$M$1</c:f>
              <c:strCache>
                <c:ptCount val="12"/>
                <c:pt idx="0">
                  <c:v>Jan-YY</c:v>
                </c:pt>
                <c:pt idx="1">
                  <c:v>Feb-YY</c:v>
                </c:pt>
                <c:pt idx="2">
                  <c:v>Mar-YY</c:v>
                </c:pt>
                <c:pt idx="3">
                  <c:v>Apr-YY</c:v>
                </c:pt>
                <c:pt idx="4">
                  <c:v>May-YY</c:v>
                </c:pt>
                <c:pt idx="5">
                  <c:v>Jun-YY</c:v>
                </c:pt>
                <c:pt idx="6">
                  <c:v>Jul-YY</c:v>
                </c:pt>
                <c:pt idx="7">
                  <c:v>Aug-YY</c:v>
                </c:pt>
                <c:pt idx="8">
                  <c:v>Sep-YY</c:v>
                </c:pt>
                <c:pt idx="9">
                  <c:v>Oct-YY</c:v>
                </c:pt>
                <c:pt idx="10">
                  <c:v>Nov-YY</c:v>
                </c:pt>
                <c:pt idx="11">
                  <c:v>Dec-YY</c:v>
                </c:pt>
              </c:strCache>
            </c:strRef>
          </c:cat>
          <c:val>
            <c:numRef>
              <c:f>'Marketing Sourced Customers'!$B$7:$M$7</c:f>
              <c:numCache>
                <c:formatCode>General</c:formatCode>
                <c:ptCount val="12"/>
                <c:pt idx="0">
                  <c:v>2</c:v>
                </c:pt>
                <c:pt idx="1">
                  <c:v>4</c:v>
                </c:pt>
                <c:pt idx="2">
                  <c:v>4</c:v>
                </c:pt>
                <c:pt idx="3">
                  <c:v>4</c:v>
                </c:pt>
                <c:pt idx="4">
                  <c:v>4</c:v>
                </c:pt>
                <c:pt idx="5">
                  <c:v>6</c:v>
                </c:pt>
                <c:pt idx="6">
                  <c:v>6</c:v>
                </c:pt>
                <c:pt idx="7">
                  <c:v>6</c:v>
                </c:pt>
                <c:pt idx="8">
                  <c:v>8</c:v>
                </c:pt>
                <c:pt idx="9">
                  <c:v>8</c:v>
                </c:pt>
                <c:pt idx="10">
                  <c:v>8</c:v>
                </c:pt>
                <c:pt idx="11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FEEC-8B4E-826D-2F84452FC0E7}"/>
            </c:ext>
          </c:extLst>
        </c:ser>
        <c:ser>
          <c:idx val="6"/>
          <c:order val="6"/>
          <c:tx>
            <c:strRef>
              <c:f>'Marketing Sourced Customers'!$A$8</c:f>
              <c:strCache>
                <c:ptCount val="1"/>
                <c:pt idx="0">
                  <c:v>Email Marketing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'Marketing Sourced Customers'!$B$1:$M$1</c:f>
              <c:strCache>
                <c:ptCount val="12"/>
                <c:pt idx="0">
                  <c:v>Jan-YY</c:v>
                </c:pt>
                <c:pt idx="1">
                  <c:v>Feb-YY</c:v>
                </c:pt>
                <c:pt idx="2">
                  <c:v>Mar-YY</c:v>
                </c:pt>
                <c:pt idx="3">
                  <c:v>Apr-YY</c:v>
                </c:pt>
                <c:pt idx="4">
                  <c:v>May-YY</c:v>
                </c:pt>
                <c:pt idx="5">
                  <c:v>Jun-YY</c:v>
                </c:pt>
                <c:pt idx="6">
                  <c:v>Jul-YY</c:v>
                </c:pt>
                <c:pt idx="7">
                  <c:v>Aug-YY</c:v>
                </c:pt>
                <c:pt idx="8">
                  <c:v>Sep-YY</c:v>
                </c:pt>
                <c:pt idx="9">
                  <c:v>Oct-YY</c:v>
                </c:pt>
                <c:pt idx="10">
                  <c:v>Nov-YY</c:v>
                </c:pt>
                <c:pt idx="11">
                  <c:v>Dec-YY</c:v>
                </c:pt>
              </c:strCache>
            </c:strRef>
          </c:cat>
          <c:val>
            <c:numRef>
              <c:f>'Marketing Sourced Customers'!$B$8:$M$8</c:f>
              <c:numCache>
                <c:formatCode>General</c:formatCode>
                <c:ptCount val="12"/>
                <c:pt idx="0">
                  <c:v>2</c:v>
                </c:pt>
                <c:pt idx="1">
                  <c:v>4</c:v>
                </c:pt>
                <c:pt idx="2">
                  <c:v>4</c:v>
                </c:pt>
                <c:pt idx="3">
                  <c:v>4</c:v>
                </c:pt>
                <c:pt idx="4">
                  <c:v>4</c:v>
                </c:pt>
                <c:pt idx="5">
                  <c:v>6</c:v>
                </c:pt>
                <c:pt idx="6">
                  <c:v>6</c:v>
                </c:pt>
                <c:pt idx="7">
                  <c:v>6</c:v>
                </c:pt>
                <c:pt idx="8">
                  <c:v>8</c:v>
                </c:pt>
                <c:pt idx="9">
                  <c:v>8</c:v>
                </c:pt>
                <c:pt idx="10">
                  <c:v>8</c:v>
                </c:pt>
                <c:pt idx="11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FEEC-8B4E-826D-2F84452FC0E7}"/>
            </c:ext>
          </c:extLst>
        </c:ser>
        <c:ser>
          <c:idx val="7"/>
          <c:order val="7"/>
          <c:tx>
            <c:strRef>
              <c:f>'Marketing Sourced Customers'!$A$9</c:f>
              <c:strCache>
                <c:ptCount val="1"/>
                <c:pt idx="0">
                  <c:v>Direct Traffic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'Marketing Sourced Customers'!$B$1:$M$1</c:f>
              <c:strCache>
                <c:ptCount val="12"/>
                <c:pt idx="0">
                  <c:v>Jan-YY</c:v>
                </c:pt>
                <c:pt idx="1">
                  <c:v>Feb-YY</c:v>
                </c:pt>
                <c:pt idx="2">
                  <c:v>Mar-YY</c:v>
                </c:pt>
                <c:pt idx="3">
                  <c:v>Apr-YY</c:v>
                </c:pt>
                <c:pt idx="4">
                  <c:v>May-YY</c:v>
                </c:pt>
                <c:pt idx="5">
                  <c:v>Jun-YY</c:v>
                </c:pt>
                <c:pt idx="6">
                  <c:v>Jul-YY</c:v>
                </c:pt>
                <c:pt idx="7">
                  <c:v>Aug-YY</c:v>
                </c:pt>
                <c:pt idx="8">
                  <c:v>Sep-YY</c:v>
                </c:pt>
                <c:pt idx="9">
                  <c:v>Oct-YY</c:v>
                </c:pt>
                <c:pt idx="10">
                  <c:v>Nov-YY</c:v>
                </c:pt>
                <c:pt idx="11">
                  <c:v>Dec-YY</c:v>
                </c:pt>
              </c:strCache>
            </c:strRef>
          </c:cat>
          <c:val>
            <c:numRef>
              <c:f>'Marketing Sourced Customers'!$B$9:$M$9</c:f>
              <c:numCache>
                <c:formatCode>General</c:formatCode>
                <c:ptCount val="12"/>
                <c:pt idx="0">
                  <c:v>2</c:v>
                </c:pt>
                <c:pt idx="1">
                  <c:v>4</c:v>
                </c:pt>
                <c:pt idx="2">
                  <c:v>4</c:v>
                </c:pt>
                <c:pt idx="3">
                  <c:v>4</c:v>
                </c:pt>
                <c:pt idx="4">
                  <c:v>4</c:v>
                </c:pt>
                <c:pt idx="5">
                  <c:v>6</c:v>
                </c:pt>
                <c:pt idx="6">
                  <c:v>6</c:v>
                </c:pt>
                <c:pt idx="7">
                  <c:v>6</c:v>
                </c:pt>
                <c:pt idx="8">
                  <c:v>8</c:v>
                </c:pt>
                <c:pt idx="9">
                  <c:v>8</c:v>
                </c:pt>
                <c:pt idx="10">
                  <c:v>8</c:v>
                </c:pt>
                <c:pt idx="11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FEEC-8B4E-826D-2F84452FC0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178616432"/>
        <c:axId val="-178613168"/>
      </c:barChart>
      <c:catAx>
        <c:axId val="-178616432"/>
        <c:scaling>
          <c:orientation val="minMax"/>
        </c:scaling>
        <c:delete val="0"/>
        <c:axPos val="b"/>
        <c:numFmt formatCode="mmm\-yy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000000"/>
                </a:solidFill>
                <a:latin typeface="Gilroy" pitchFamily="2" charset="77"/>
                <a:ea typeface="Avenir Next" charset="0"/>
                <a:cs typeface="Avenir Next" charset="0"/>
              </a:defRPr>
            </a:pPr>
            <a:endParaRPr lang="en-US"/>
          </a:p>
        </c:txPr>
        <c:crossAx val="-178613168"/>
        <c:crosses val="autoZero"/>
        <c:auto val="1"/>
        <c:lblAlgn val="ctr"/>
        <c:lblOffset val="100"/>
        <c:noMultiLvlLbl val="0"/>
      </c:catAx>
      <c:valAx>
        <c:axId val="-178613168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000000"/>
                </a:solidFill>
                <a:latin typeface="Gilroy" pitchFamily="2" charset="77"/>
                <a:ea typeface="Avenir Next" charset="0"/>
                <a:cs typeface="Avenir Next" charset="0"/>
              </a:defRPr>
            </a:pPr>
            <a:endParaRPr lang="en-US"/>
          </a:p>
        </c:txPr>
        <c:crossAx val="-1786164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rgbClr val="000000"/>
              </a:solidFill>
              <a:latin typeface="Gilroy" pitchFamily="2" charset="77"/>
              <a:ea typeface="Avenir Next" charset="0"/>
              <a:cs typeface="Avenir Next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Gilroy" pitchFamily="2" charset="77"/>
          <a:ea typeface="Avenir Next" charset="0"/>
          <a:cs typeface="Avenir Next" charset="0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b="1" i="0">
                <a:latin typeface="Gilroy Bold" pitchFamily="2" charset="77"/>
              </a:defRPr>
            </a:pPr>
            <a:r>
              <a:rPr lang="en-US" b="1" i="0">
                <a:latin typeface="Gilroy Bold" pitchFamily="2" charset="77"/>
              </a:rPr>
              <a:t>% Customers from Marketing</a:t>
            </a:r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8.5664507126482603E-2"/>
          <c:y val="0.21608695652173901"/>
          <c:w val="0.86876587262035299"/>
          <c:h val="0.60305100992810701"/>
        </c:manualLayout>
      </c:layout>
      <c:lineChart>
        <c:grouping val="standard"/>
        <c:varyColors val="0"/>
        <c:ser>
          <c:idx val="0"/>
          <c:order val="0"/>
          <c:tx>
            <c:strRef>
              <c:f>'Marketing Sourced Customers'!$A$18</c:f>
              <c:strCache>
                <c:ptCount val="1"/>
                <c:pt idx="0">
                  <c:v>% Customers from Marketing</c:v>
                </c:pt>
              </c:strCache>
            </c:strRef>
          </c:tx>
          <c:spPr>
            <a:ln>
              <a:solidFill>
                <a:srgbClr val="00B0F0"/>
              </a:solidFill>
            </a:ln>
          </c:spPr>
          <c:marker>
            <c:spPr>
              <a:solidFill>
                <a:srgbClr val="67D3E1"/>
              </a:solidFill>
            </c:spPr>
          </c:marker>
          <c:cat>
            <c:strRef>
              <c:f>'Marketing Sourced Customers'!$B$16:$M$16</c:f>
              <c:strCache>
                <c:ptCount val="12"/>
                <c:pt idx="0">
                  <c:v>Jan-YY</c:v>
                </c:pt>
                <c:pt idx="1">
                  <c:v>Feb-YY</c:v>
                </c:pt>
                <c:pt idx="2">
                  <c:v>Mar-YY</c:v>
                </c:pt>
                <c:pt idx="3">
                  <c:v>Apr-YY</c:v>
                </c:pt>
                <c:pt idx="4">
                  <c:v>May-YY</c:v>
                </c:pt>
                <c:pt idx="5">
                  <c:v>Jun-YY</c:v>
                </c:pt>
                <c:pt idx="6">
                  <c:v>Jul-YY</c:v>
                </c:pt>
                <c:pt idx="7">
                  <c:v>Aug-YY</c:v>
                </c:pt>
                <c:pt idx="8">
                  <c:v>Sep-YY</c:v>
                </c:pt>
                <c:pt idx="9">
                  <c:v>Oct-YY</c:v>
                </c:pt>
                <c:pt idx="10">
                  <c:v>Nov-YY</c:v>
                </c:pt>
                <c:pt idx="11">
                  <c:v>Dec-YY</c:v>
                </c:pt>
              </c:strCache>
            </c:strRef>
          </c:cat>
          <c:val>
            <c:numRef>
              <c:f>'Marketing Sourced Customers'!$B$18:$M$18</c:f>
              <c:numCache>
                <c:formatCode>0%</c:formatCode>
                <c:ptCount val="12"/>
                <c:pt idx="0">
                  <c:v>0.4</c:v>
                </c:pt>
                <c:pt idx="1">
                  <c:v>0.8</c:v>
                </c:pt>
                <c:pt idx="2">
                  <c:v>0.53333333333333333</c:v>
                </c:pt>
                <c:pt idx="3">
                  <c:v>0.53333333333333333</c:v>
                </c:pt>
                <c:pt idx="4">
                  <c:v>0.53333333333333333</c:v>
                </c:pt>
                <c:pt idx="5">
                  <c:v>0.68571428571428572</c:v>
                </c:pt>
                <c:pt idx="6">
                  <c:v>0.68571428571428572</c:v>
                </c:pt>
                <c:pt idx="7">
                  <c:v>0.6</c:v>
                </c:pt>
                <c:pt idx="8">
                  <c:v>0.8</c:v>
                </c:pt>
                <c:pt idx="9">
                  <c:v>0.8</c:v>
                </c:pt>
                <c:pt idx="10">
                  <c:v>0.71111111111111114</c:v>
                </c:pt>
                <c:pt idx="11">
                  <c:v>0.96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285-C940-82C4-5837F8151C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78573216"/>
        <c:axId val="-178570736"/>
      </c:lineChart>
      <c:catAx>
        <c:axId val="-178573216"/>
        <c:scaling>
          <c:orientation val="minMax"/>
        </c:scaling>
        <c:delete val="0"/>
        <c:axPos val="b"/>
        <c:numFmt formatCode="mmm\-yy" sourceLinked="0"/>
        <c:majorTickMark val="out"/>
        <c:minorTickMark val="none"/>
        <c:tickLblPos val="nextTo"/>
        <c:crossAx val="-178570736"/>
        <c:crosses val="autoZero"/>
        <c:auto val="1"/>
        <c:lblAlgn val="ctr"/>
        <c:lblOffset val="100"/>
        <c:noMultiLvlLbl val="0"/>
      </c:catAx>
      <c:valAx>
        <c:axId val="-178570736"/>
        <c:scaling>
          <c:orientation val="minMax"/>
          <c:max val="1"/>
        </c:scaling>
        <c:delete val="0"/>
        <c:axPos val="l"/>
        <c:majorGridlines/>
        <c:numFmt formatCode="0%" sourceLinked="1"/>
        <c:majorTickMark val="out"/>
        <c:minorTickMark val="none"/>
        <c:tickLblPos val="low"/>
        <c:crossAx val="-1785732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Gilroy" pitchFamily="2" charset="77"/>
          <a:ea typeface="Avenir Next" charset="0"/>
          <a:cs typeface="Avenir Next" charset="0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algn="ctr" rtl="1">
              <a:defRPr b="1" i="0">
                <a:latin typeface="Gilroy Bold" pitchFamily="2" charset="77"/>
              </a:defRPr>
            </a:pPr>
            <a:r>
              <a:rPr lang="en-US" b="1" i="0">
                <a:latin typeface="Gilroy Bold" pitchFamily="2" charset="77"/>
              </a:rPr>
              <a:t>Total Marketing-Sourced Customers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'Marketing Sourced Customers'!$A$13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cat>
            <c:strRef>
              <c:f>'Marketing Sourced Customers'!$B$12:$M$12</c:f>
              <c:strCache>
                <c:ptCount val="12"/>
                <c:pt idx="0">
                  <c:v>Jan-YY</c:v>
                </c:pt>
                <c:pt idx="1">
                  <c:v>Feb-YY</c:v>
                </c:pt>
                <c:pt idx="2">
                  <c:v>Mar-YY</c:v>
                </c:pt>
                <c:pt idx="3">
                  <c:v>Apr-YY</c:v>
                </c:pt>
                <c:pt idx="4">
                  <c:v>May-YY</c:v>
                </c:pt>
                <c:pt idx="5">
                  <c:v>Jun-YY</c:v>
                </c:pt>
                <c:pt idx="6">
                  <c:v>Jul-YY</c:v>
                </c:pt>
                <c:pt idx="7">
                  <c:v>Aug-YY</c:v>
                </c:pt>
                <c:pt idx="8">
                  <c:v>Sep-YY</c:v>
                </c:pt>
                <c:pt idx="9">
                  <c:v>Oct-YY</c:v>
                </c:pt>
                <c:pt idx="10">
                  <c:v>Nov-YY</c:v>
                </c:pt>
                <c:pt idx="11">
                  <c:v>Dec-YY</c:v>
                </c:pt>
              </c:strCache>
            </c:strRef>
          </c:cat>
          <c:val>
            <c:numRef>
              <c:f>'Marketing Sourced Customers'!$B$13:$M$13</c:f>
              <c:numCache>
                <c:formatCode>General</c:formatCode>
                <c:ptCount val="12"/>
                <c:pt idx="0">
                  <c:v>16</c:v>
                </c:pt>
                <c:pt idx="1">
                  <c:v>32</c:v>
                </c:pt>
                <c:pt idx="2">
                  <c:v>32</c:v>
                </c:pt>
                <c:pt idx="3">
                  <c:v>32</c:v>
                </c:pt>
                <c:pt idx="4">
                  <c:v>32</c:v>
                </c:pt>
                <c:pt idx="5">
                  <c:v>48</c:v>
                </c:pt>
                <c:pt idx="6">
                  <c:v>48</c:v>
                </c:pt>
                <c:pt idx="7">
                  <c:v>48</c:v>
                </c:pt>
                <c:pt idx="8">
                  <c:v>64</c:v>
                </c:pt>
                <c:pt idx="9">
                  <c:v>64</c:v>
                </c:pt>
                <c:pt idx="10">
                  <c:v>64</c:v>
                </c:pt>
                <c:pt idx="11">
                  <c:v>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88-7C43-A638-FF573B2148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178595584"/>
        <c:axId val="-178592832"/>
      </c:barChart>
      <c:catAx>
        <c:axId val="-178595584"/>
        <c:scaling>
          <c:orientation val="minMax"/>
        </c:scaling>
        <c:delete val="0"/>
        <c:axPos val="b"/>
        <c:numFmt formatCode="mmm\-yy" sourceLinked="0"/>
        <c:majorTickMark val="out"/>
        <c:minorTickMark val="none"/>
        <c:tickLblPos val="nextTo"/>
        <c:crossAx val="-178592832"/>
        <c:crosses val="autoZero"/>
        <c:auto val="1"/>
        <c:lblAlgn val="ctr"/>
        <c:lblOffset val="100"/>
        <c:noMultiLvlLbl val="0"/>
      </c:catAx>
      <c:valAx>
        <c:axId val="-1785928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-17859558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Gilroy" pitchFamily="2" charset="77"/>
          <a:ea typeface="Avenir Next" charset="0"/>
          <a:cs typeface="Avenir Next" charset="0"/>
        </a:defRPr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CDCA2E4-1AB4-CD45-849C-A2CE59F2C951}" type="doc">
      <dgm:prSet loTypeId="urn:microsoft.com/office/officeart/2009/layout/CirclePictureHierarchy" loCatId="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75462914-8845-C843-B912-86B32AFEF69D}">
      <dgm:prSet phldrT="[Text]" custT="1"/>
      <dgm:spPr/>
      <dgm:t>
        <a:bodyPr/>
        <a:lstStyle/>
        <a:p>
          <a:r>
            <a:rPr lang="en-US" sz="1200" dirty="0">
              <a:latin typeface="Gilroy" pitchFamily="2" charset="77"/>
            </a:rPr>
            <a:t>VP Marketing</a:t>
          </a:r>
        </a:p>
      </dgm:t>
    </dgm:pt>
    <dgm:pt modelId="{CDA9B142-7A98-A545-A8C0-C9EF4F02BFEB}" type="parTrans" cxnId="{95CB739B-8D68-4449-8BBC-248A7D874F6F}">
      <dgm:prSet/>
      <dgm:spPr/>
      <dgm:t>
        <a:bodyPr/>
        <a:lstStyle/>
        <a:p>
          <a:endParaRPr lang="en-US" sz="1200">
            <a:latin typeface="Gilroy" pitchFamily="2" charset="77"/>
          </a:endParaRPr>
        </a:p>
      </dgm:t>
    </dgm:pt>
    <dgm:pt modelId="{57EB5353-50AD-744C-91F4-88E270DD8FD9}" type="sibTrans" cxnId="{95CB739B-8D68-4449-8BBC-248A7D874F6F}">
      <dgm:prSet/>
      <dgm:spPr/>
      <dgm:t>
        <a:bodyPr/>
        <a:lstStyle/>
        <a:p>
          <a:endParaRPr lang="en-US" sz="1200">
            <a:latin typeface="Gilroy" pitchFamily="2" charset="77"/>
          </a:endParaRPr>
        </a:p>
      </dgm:t>
    </dgm:pt>
    <dgm:pt modelId="{19DA817F-BE2E-A648-BFE4-95AAF59C3FF3}" type="asst">
      <dgm:prSet phldrT="[Text]" custT="1"/>
      <dgm:spPr/>
      <dgm:t>
        <a:bodyPr/>
        <a:lstStyle/>
        <a:p>
          <a:r>
            <a:rPr lang="en-US" sz="1200" dirty="0">
              <a:latin typeface="Gilroy" pitchFamily="2" charset="77"/>
            </a:rPr>
            <a:t>Demand-Gen Manager</a:t>
          </a:r>
        </a:p>
      </dgm:t>
    </dgm:pt>
    <dgm:pt modelId="{3C6212E9-9B9B-1542-86E0-9F4F5D59B1F3}" type="parTrans" cxnId="{BB3EA5E6-32EA-734D-B378-0A185484FB1E}">
      <dgm:prSet/>
      <dgm:spPr/>
      <dgm:t>
        <a:bodyPr/>
        <a:lstStyle/>
        <a:p>
          <a:endParaRPr lang="en-US" sz="1200">
            <a:latin typeface="Gilroy" pitchFamily="2" charset="77"/>
          </a:endParaRPr>
        </a:p>
      </dgm:t>
    </dgm:pt>
    <dgm:pt modelId="{CB5546F9-36C7-1241-B64A-4A63DC3519CB}" type="sibTrans" cxnId="{BB3EA5E6-32EA-734D-B378-0A185484FB1E}">
      <dgm:prSet/>
      <dgm:spPr/>
      <dgm:t>
        <a:bodyPr/>
        <a:lstStyle/>
        <a:p>
          <a:endParaRPr lang="en-US" sz="1200">
            <a:latin typeface="Gilroy" pitchFamily="2" charset="77"/>
          </a:endParaRPr>
        </a:p>
      </dgm:t>
    </dgm:pt>
    <dgm:pt modelId="{75FD3BCC-5C43-F94A-BAA2-69BE3468E3E3}">
      <dgm:prSet phldrT="[Text]" custT="1"/>
      <dgm:spPr/>
      <dgm:t>
        <a:bodyPr/>
        <a:lstStyle/>
        <a:p>
          <a:r>
            <a:rPr lang="en-US" sz="1200" dirty="0">
              <a:latin typeface="Gilroy" pitchFamily="2" charset="77"/>
            </a:rPr>
            <a:t>SEO/PPC</a:t>
          </a:r>
        </a:p>
      </dgm:t>
    </dgm:pt>
    <dgm:pt modelId="{DC3E8DA0-3551-9543-A6BA-0FA6FBF37484}" type="parTrans" cxnId="{1562E7EB-9F4F-4F44-A98B-00EA4FD01F12}">
      <dgm:prSet/>
      <dgm:spPr/>
      <dgm:t>
        <a:bodyPr/>
        <a:lstStyle/>
        <a:p>
          <a:endParaRPr lang="en-US" sz="1200">
            <a:latin typeface="Gilroy" pitchFamily="2" charset="77"/>
          </a:endParaRPr>
        </a:p>
      </dgm:t>
    </dgm:pt>
    <dgm:pt modelId="{28A3A3E1-D0C4-554A-8226-C58ACDF14965}" type="sibTrans" cxnId="{1562E7EB-9F4F-4F44-A98B-00EA4FD01F12}">
      <dgm:prSet/>
      <dgm:spPr/>
      <dgm:t>
        <a:bodyPr/>
        <a:lstStyle/>
        <a:p>
          <a:endParaRPr lang="en-US" sz="1200">
            <a:latin typeface="Gilroy" pitchFamily="2" charset="77"/>
          </a:endParaRPr>
        </a:p>
      </dgm:t>
    </dgm:pt>
    <dgm:pt modelId="{FED052D8-4346-0540-899C-5C823FD63198}">
      <dgm:prSet phldrT="[Text]" custT="1"/>
      <dgm:spPr/>
      <dgm:t>
        <a:bodyPr/>
        <a:lstStyle/>
        <a:p>
          <a:r>
            <a:rPr lang="en-US" sz="1200" dirty="0">
              <a:latin typeface="Gilroy" pitchFamily="2" charset="77"/>
            </a:rPr>
            <a:t>Social Media</a:t>
          </a:r>
        </a:p>
      </dgm:t>
    </dgm:pt>
    <dgm:pt modelId="{E2937FC3-8324-9344-843A-741CFC4D1BF2}" type="parTrans" cxnId="{87690143-6ACF-5E4D-9CF3-B5D4260DAD7C}">
      <dgm:prSet/>
      <dgm:spPr/>
      <dgm:t>
        <a:bodyPr/>
        <a:lstStyle/>
        <a:p>
          <a:endParaRPr lang="en-US" sz="1200">
            <a:latin typeface="Gilroy" pitchFamily="2" charset="77"/>
          </a:endParaRPr>
        </a:p>
      </dgm:t>
    </dgm:pt>
    <dgm:pt modelId="{CCA8C0D4-A3B3-4F49-A82E-EB91CE35DB63}" type="sibTrans" cxnId="{87690143-6ACF-5E4D-9CF3-B5D4260DAD7C}">
      <dgm:prSet/>
      <dgm:spPr/>
      <dgm:t>
        <a:bodyPr/>
        <a:lstStyle/>
        <a:p>
          <a:endParaRPr lang="en-US" sz="1200">
            <a:latin typeface="Gilroy" pitchFamily="2" charset="77"/>
          </a:endParaRPr>
        </a:p>
      </dgm:t>
    </dgm:pt>
    <dgm:pt modelId="{9B43A5A3-E113-6547-929C-CABF3D6DE73E}" type="asst">
      <dgm:prSet phldrT="[Text]" custT="1"/>
      <dgm:spPr/>
      <dgm:t>
        <a:bodyPr/>
        <a:lstStyle/>
        <a:p>
          <a:r>
            <a:rPr lang="en-US" sz="1200" dirty="0">
              <a:latin typeface="Gilroy" pitchFamily="2" charset="77"/>
            </a:rPr>
            <a:t>VP Field Marketing</a:t>
          </a:r>
        </a:p>
      </dgm:t>
    </dgm:pt>
    <dgm:pt modelId="{1BC39CA5-3D22-164B-BB3E-4A04FDDE5DFD}" type="parTrans" cxnId="{C9D2EBD0-3A73-6144-9ABD-1318E0E47AD4}">
      <dgm:prSet/>
      <dgm:spPr/>
      <dgm:t>
        <a:bodyPr/>
        <a:lstStyle/>
        <a:p>
          <a:endParaRPr lang="en-US" sz="1200"/>
        </a:p>
      </dgm:t>
    </dgm:pt>
    <dgm:pt modelId="{FD0AB7FF-92BC-5344-8130-5B663CBBC3DD}" type="sibTrans" cxnId="{C9D2EBD0-3A73-6144-9ABD-1318E0E47AD4}">
      <dgm:prSet/>
      <dgm:spPr/>
      <dgm:t>
        <a:bodyPr/>
        <a:lstStyle/>
        <a:p>
          <a:endParaRPr lang="en-US" sz="1200"/>
        </a:p>
      </dgm:t>
    </dgm:pt>
    <dgm:pt modelId="{C9DA0866-B297-0649-86AB-2917DB64E707}">
      <dgm:prSet phldrT="[Text]" custT="1"/>
      <dgm:spPr/>
      <dgm:t>
        <a:bodyPr/>
        <a:lstStyle/>
        <a:p>
          <a:r>
            <a:rPr lang="en-US" sz="1200" dirty="0">
              <a:latin typeface="Gilroy" pitchFamily="2" charset="77"/>
            </a:rPr>
            <a:t>VP Product Marketing</a:t>
          </a:r>
        </a:p>
      </dgm:t>
    </dgm:pt>
    <dgm:pt modelId="{3D833B22-35CF-504D-AA28-28CD9B8B4B58}" type="parTrans" cxnId="{B75C2A69-21FA-0B41-BDBA-1E2E02D64EDC}">
      <dgm:prSet/>
      <dgm:spPr/>
      <dgm:t>
        <a:bodyPr/>
        <a:lstStyle/>
        <a:p>
          <a:endParaRPr lang="en-US" sz="1200"/>
        </a:p>
      </dgm:t>
    </dgm:pt>
    <dgm:pt modelId="{A5CC6C68-3762-D64F-B5B2-8821CAF95C53}" type="sibTrans" cxnId="{B75C2A69-21FA-0B41-BDBA-1E2E02D64EDC}">
      <dgm:prSet/>
      <dgm:spPr/>
      <dgm:t>
        <a:bodyPr/>
        <a:lstStyle/>
        <a:p>
          <a:endParaRPr lang="en-US" sz="1200"/>
        </a:p>
      </dgm:t>
    </dgm:pt>
    <dgm:pt modelId="{965FA754-F21F-0042-A053-A16448DB3736}">
      <dgm:prSet phldrT="[Text]" custT="1"/>
      <dgm:spPr/>
      <dgm:t>
        <a:bodyPr/>
        <a:lstStyle/>
        <a:p>
          <a:r>
            <a:rPr lang="en-US" sz="1200" dirty="0">
              <a:latin typeface="Gilroy" pitchFamily="2" charset="77"/>
            </a:rPr>
            <a:t>Product Marketing Manager</a:t>
          </a:r>
        </a:p>
      </dgm:t>
    </dgm:pt>
    <dgm:pt modelId="{039E753F-D74B-B540-90DD-414A73EB9904}" type="parTrans" cxnId="{244F1FF8-0C17-A242-92D9-2FB660D23BDF}">
      <dgm:prSet/>
      <dgm:spPr/>
      <dgm:t>
        <a:bodyPr/>
        <a:lstStyle/>
        <a:p>
          <a:endParaRPr lang="en-US" sz="1200"/>
        </a:p>
      </dgm:t>
    </dgm:pt>
    <dgm:pt modelId="{2DBD3A32-0590-7942-9520-5ACCFA793F88}" type="sibTrans" cxnId="{244F1FF8-0C17-A242-92D9-2FB660D23BDF}">
      <dgm:prSet/>
      <dgm:spPr/>
      <dgm:t>
        <a:bodyPr/>
        <a:lstStyle/>
        <a:p>
          <a:endParaRPr lang="en-US" sz="1200"/>
        </a:p>
      </dgm:t>
    </dgm:pt>
    <dgm:pt modelId="{F33DD829-C2CB-574C-9EF6-287B90869D8E}" type="pres">
      <dgm:prSet presAssocID="{2CDCA2E4-1AB4-CD45-849C-A2CE59F2C951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AF5519F1-7DF0-3749-A6BF-A048425E2EF0}" type="pres">
      <dgm:prSet presAssocID="{75462914-8845-C843-B912-86B32AFEF69D}" presName="hierRoot1" presStyleCnt="0"/>
      <dgm:spPr/>
    </dgm:pt>
    <dgm:pt modelId="{B21261D2-DFF7-F644-8622-65028004C8E0}" type="pres">
      <dgm:prSet presAssocID="{75462914-8845-C843-B912-86B32AFEF69D}" presName="composite" presStyleCnt="0"/>
      <dgm:spPr/>
    </dgm:pt>
    <dgm:pt modelId="{7B50D803-F551-C64F-8523-4FE3819E7F55}" type="pres">
      <dgm:prSet presAssocID="{75462914-8845-C843-B912-86B32AFEF69D}" presName="image" presStyleLbl="node0" presStyleIdx="0" presStyleCnt="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solidFill>
            <a:schemeClr val="accent3"/>
          </a:solidFill>
        </a:ln>
      </dgm:spPr>
    </dgm:pt>
    <dgm:pt modelId="{2966754B-4EC9-3C4D-8F6D-1A84F481C8EF}" type="pres">
      <dgm:prSet presAssocID="{75462914-8845-C843-B912-86B32AFEF69D}" presName="text" presStyleLbl="revTx" presStyleIdx="0" presStyleCnt="7">
        <dgm:presLayoutVars>
          <dgm:chPref val="3"/>
        </dgm:presLayoutVars>
      </dgm:prSet>
      <dgm:spPr/>
    </dgm:pt>
    <dgm:pt modelId="{B5E0018D-8FAF-5C42-BD4B-F84ED718AFBC}" type="pres">
      <dgm:prSet presAssocID="{75462914-8845-C843-B912-86B32AFEF69D}" presName="hierChild2" presStyleCnt="0"/>
      <dgm:spPr/>
    </dgm:pt>
    <dgm:pt modelId="{F2FF0E25-45B1-6041-A68D-A518FD50A958}" type="pres">
      <dgm:prSet presAssocID="{3D833B22-35CF-504D-AA28-28CD9B8B4B58}" presName="Name10" presStyleLbl="parChTrans1D2" presStyleIdx="0" presStyleCnt="3"/>
      <dgm:spPr/>
    </dgm:pt>
    <dgm:pt modelId="{EB8BBE10-E18E-6A4F-AFDD-980227EEC404}" type="pres">
      <dgm:prSet presAssocID="{C9DA0866-B297-0649-86AB-2917DB64E707}" presName="hierRoot2" presStyleCnt="0"/>
      <dgm:spPr/>
    </dgm:pt>
    <dgm:pt modelId="{8DA1A562-16E8-BC41-B89C-D4B9BDEDE48F}" type="pres">
      <dgm:prSet presAssocID="{C9DA0866-B297-0649-86AB-2917DB64E707}" presName="composite2" presStyleCnt="0"/>
      <dgm:spPr/>
    </dgm:pt>
    <dgm:pt modelId="{F16D1182-6179-8A4D-BAE4-A9048F049BC9}" type="pres">
      <dgm:prSet presAssocID="{C9DA0866-B297-0649-86AB-2917DB64E707}" presName="image2" presStyleLbl="node2" presStyleIdx="0" presStyleCnt="1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314161D5-EC5B-C841-8CA5-D15B3873C532}" type="pres">
      <dgm:prSet presAssocID="{C9DA0866-B297-0649-86AB-2917DB64E707}" presName="text2" presStyleLbl="revTx" presStyleIdx="1" presStyleCnt="7">
        <dgm:presLayoutVars>
          <dgm:chPref val="3"/>
        </dgm:presLayoutVars>
      </dgm:prSet>
      <dgm:spPr/>
    </dgm:pt>
    <dgm:pt modelId="{4B950433-F831-1244-8206-28803CCFFD1F}" type="pres">
      <dgm:prSet presAssocID="{C9DA0866-B297-0649-86AB-2917DB64E707}" presName="hierChild3" presStyleCnt="0"/>
      <dgm:spPr/>
    </dgm:pt>
    <dgm:pt modelId="{F0C36FCD-44DA-0C45-ABD1-11B5A44747EF}" type="pres">
      <dgm:prSet presAssocID="{039E753F-D74B-B540-90DD-414A73EB9904}" presName="Name17" presStyleLbl="parChTrans1D3" presStyleIdx="0" presStyleCnt="3"/>
      <dgm:spPr/>
    </dgm:pt>
    <dgm:pt modelId="{10E059D5-4482-F244-8727-497EBBC1846D}" type="pres">
      <dgm:prSet presAssocID="{965FA754-F21F-0042-A053-A16448DB3736}" presName="hierRoot3" presStyleCnt="0"/>
      <dgm:spPr/>
    </dgm:pt>
    <dgm:pt modelId="{33277AA6-23DF-9549-B4E0-8C3239510282}" type="pres">
      <dgm:prSet presAssocID="{965FA754-F21F-0042-A053-A16448DB3736}" presName="composite3" presStyleCnt="0"/>
      <dgm:spPr/>
    </dgm:pt>
    <dgm:pt modelId="{EFBB4260-1175-CD47-B342-B7563376F5F0}" type="pres">
      <dgm:prSet presAssocID="{965FA754-F21F-0042-A053-A16448DB3736}" presName="image3" presStyleLbl="node3" presStyleIdx="0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7EC9024D-B4E2-814E-A0F3-D602CF25D897}" type="pres">
      <dgm:prSet presAssocID="{965FA754-F21F-0042-A053-A16448DB3736}" presName="text3" presStyleLbl="revTx" presStyleIdx="2" presStyleCnt="7">
        <dgm:presLayoutVars>
          <dgm:chPref val="3"/>
        </dgm:presLayoutVars>
      </dgm:prSet>
      <dgm:spPr/>
    </dgm:pt>
    <dgm:pt modelId="{B3CC1F88-000A-674A-A226-42F90064114B}" type="pres">
      <dgm:prSet presAssocID="{965FA754-F21F-0042-A053-A16448DB3736}" presName="hierChild4" presStyleCnt="0"/>
      <dgm:spPr/>
    </dgm:pt>
    <dgm:pt modelId="{0574F5A0-5911-464A-A2BF-B8D3BD113508}" type="pres">
      <dgm:prSet presAssocID="{1BC39CA5-3D22-164B-BB3E-4A04FDDE5DFD}" presName="Name10" presStyleLbl="parChTrans1D2" presStyleIdx="1" presStyleCnt="3"/>
      <dgm:spPr/>
    </dgm:pt>
    <dgm:pt modelId="{36F0BEB5-ED85-A342-A347-D561941C69B3}" type="pres">
      <dgm:prSet presAssocID="{9B43A5A3-E113-6547-929C-CABF3D6DE73E}" presName="hierRoot2" presStyleCnt="0"/>
      <dgm:spPr/>
    </dgm:pt>
    <dgm:pt modelId="{08AB2D59-395E-CC46-ABC1-0E8CDBA5B288}" type="pres">
      <dgm:prSet presAssocID="{9B43A5A3-E113-6547-929C-CABF3D6DE73E}" presName="composite2" presStyleCnt="0"/>
      <dgm:spPr/>
    </dgm:pt>
    <dgm:pt modelId="{43696048-C138-3440-B2E1-865369F3929A}" type="pres">
      <dgm:prSet presAssocID="{9B43A5A3-E113-6547-929C-CABF3D6DE73E}" presName="image2" presStyleLbl="asst1" presStyleIdx="0" presStyleCnt="2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BA63AB60-3816-6F42-A67F-4FEB6AF231B7}" type="pres">
      <dgm:prSet presAssocID="{9B43A5A3-E113-6547-929C-CABF3D6DE73E}" presName="text2" presStyleLbl="revTx" presStyleIdx="3" presStyleCnt="7">
        <dgm:presLayoutVars>
          <dgm:chPref val="3"/>
        </dgm:presLayoutVars>
      </dgm:prSet>
      <dgm:spPr/>
    </dgm:pt>
    <dgm:pt modelId="{DC57744C-EBBF-0045-9F3A-E04F8B9B4AA2}" type="pres">
      <dgm:prSet presAssocID="{9B43A5A3-E113-6547-929C-CABF3D6DE73E}" presName="hierChild3" presStyleCnt="0"/>
      <dgm:spPr/>
    </dgm:pt>
    <dgm:pt modelId="{1381464E-C5A3-C44B-ACA0-5000DCB0ABE2}" type="pres">
      <dgm:prSet presAssocID="{3C6212E9-9B9B-1542-86E0-9F4F5D59B1F3}" presName="Name10" presStyleLbl="parChTrans1D2" presStyleIdx="2" presStyleCnt="3"/>
      <dgm:spPr/>
    </dgm:pt>
    <dgm:pt modelId="{E4ABD838-103B-7945-90F9-06C27E536A6E}" type="pres">
      <dgm:prSet presAssocID="{19DA817F-BE2E-A648-BFE4-95AAF59C3FF3}" presName="hierRoot2" presStyleCnt="0"/>
      <dgm:spPr/>
    </dgm:pt>
    <dgm:pt modelId="{90F8AC4F-4210-2947-B635-70BB501EABD8}" type="pres">
      <dgm:prSet presAssocID="{19DA817F-BE2E-A648-BFE4-95AAF59C3FF3}" presName="composite2" presStyleCnt="0"/>
      <dgm:spPr/>
    </dgm:pt>
    <dgm:pt modelId="{97D1940E-542C-3D40-98DF-A1068430A6AF}" type="pres">
      <dgm:prSet presAssocID="{19DA817F-BE2E-A648-BFE4-95AAF59C3FF3}" presName="image2" presStyleLbl="asst1" presStyleIdx="1" presStyleCnt="2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CB9CC310-EEF9-4246-8019-5946C528BF78}" type="pres">
      <dgm:prSet presAssocID="{19DA817F-BE2E-A648-BFE4-95AAF59C3FF3}" presName="text2" presStyleLbl="revTx" presStyleIdx="4" presStyleCnt="7">
        <dgm:presLayoutVars>
          <dgm:chPref val="3"/>
        </dgm:presLayoutVars>
      </dgm:prSet>
      <dgm:spPr/>
    </dgm:pt>
    <dgm:pt modelId="{966696AF-23E1-6A4B-87DF-C2209D18B927}" type="pres">
      <dgm:prSet presAssocID="{19DA817F-BE2E-A648-BFE4-95AAF59C3FF3}" presName="hierChild3" presStyleCnt="0"/>
      <dgm:spPr/>
    </dgm:pt>
    <dgm:pt modelId="{CBA639EF-3358-D241-8E26-787262128F95}" type="pres">
      <dgm:prSet presAssocID="{DC3E8DA0-3551-9543-A6BA-0FA6FBF37484}" presName="Name17" presStyleLbl="parChTrans1D3" presStyleIdx="1" presStyleCnt="3"/>
      <dgm:spPr/>
    </dgm:pt>
    <dgm:pt modelId="{C927540E-0A54-E045-8518-1EE60FEC6BDD}" type="pres">
      <dgm:prSet presAssocID="{75FD3BCC-5C43-F94A-BAA2-69BE3468E3E3}" presName="hierRoot3" presStyleCnt="0"/>
      <dgm:spPr/>
    </dgm:pt>
    <dgm:pt modelId="{CF104643-59E1-EA42-8FBD-80F48C53A656}" type="pres">
      <dgm:prSet presAssocID="{75FD3BCC-5C43-F94A-BAA2-69BE3468E3E3}" presName="composite3" presStyleCnt="0"/>
      <dgm:spPr/>
    </dgm:pt>
    <dgm:pt modelId="{4710FDD3-3753-6448-8BC7-081C69D74389}" type="pres">
      <dgm:prSet presAssocID="{75FD3BCC-5C43-F94A-BAA2-69BE3468E3E3}" presName="image3" presStyleLbl="node3" presStyleIdx="1" presStyleCnt="3"/>
      <dgm:spPr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0" b="-20000"/>
          </a:stretch>
        </a:blipFill>
      </dgm:spPr>
    </dgm:pt>
    <dgm:pt modelId="{39E0327F-99A0-A546-881F-017E0F7520AB}" type="pres">
      <dgm:prSet presAssocID="{75FD3BCC-5C43-F94A-BAA2-69BE3468E3E3}" presName="text3" presStyleLbl="revTx" presStyleIdx="5" presStyleCnt="7">
        <dgm:presLayoutVars>
          <dgm:chPref val="3"/>
        </dgm:presLayoutVars>
      </dgm:prSet>
      <dgm:spPr/>
    </dgm:pt>
    <dgm:pt modelId="{89C3E63F-7285-D844-8947-6BCDC1B0592E}" type="pres">
      <dgm:prSet presAssocID="{75FD3BCC-5C43-F94A-BAA2-69BE3468E3E3}" presName="hierChild4" presStyleCnt="0"/>
      <dgm:spPr/>
    </dgm:pt>
    <dgm:pt modelId="{C924E53E-EBDE-294A-AE98-5FCA846FA2B0}" type="pres">
      <dgm:prSet presAssocID="{E2937FC3-8324-9344-843A-741CFC4D1BF2}" presName="Name17" presStyleLbl="parChTrans1D3" presStyleIdx="2" presStyleCnt="3"/>
      <dgm:spPr/>
    </dgm:pt>
    <dgm:pt modelId="{498FB685-68A1-A44D-874D-FB4F94C67323}" type="pres">
      <dgm:prSet presAssocID="{FED052D8-4346-0540-899C-5C823FD63198}" presName="hierRoot3" presStyleCnt="0"/>
      <dgm:spPr/>
    </dgm:pt>
    <dgm:pt modelId="{983776F6-8626-A14B-869B-0709BCC77342}" type="pres">
      <dgm:prSet presAssocID="{FED052D8-4346-0540-899C-5C823FD63198}" presName="composite3" presStyleCnt="0"/>
      <dgm:spPr/>
    </dgm:pt>
    <dgm:pt modelId="{4E119831-66BC-F540-9DA4-90D6A0856A49}" type="pres">
      <dgm:prSet presAssocID="{FED052D8-4346-0540-899C-5C823FD63198}" presName="image3" presStyleLbl="node3" presStyleIdx="2" presStyleCnt="3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D5CA48CB-AA93-2F4A-A8CB-C46219A83B22}" type="pres">
      <dgm:prSet presAssocID="{FED052D8-4346-0540-899C-5C823FD63198}" presName="text3" presStyleLbl="revTx" presStyleIdx="6" presStyleCnt="7">
        <dgm:presLayoutVars>
          <dgm:chPref val="3"/>
        </dgm:presLayoutVars>
      </dgm:prSet>
      <dgm:spPr/>
    </dgm:pt>
    <dgm:pt modelId="{30DE38B6-846C-8D49-ADB7-F612C9E761BB}" type="pres">
      <dgm:prSet presAssocID="{FED052D8-4346-0540-899C-5C823FD63198}" presName="hierChild4" presStyleCnt="0"/>
      <dgm:spPr/>
    </dgm:pt>
  </dgm:ptLst>
  <dgm:cxnLst>
    <dgm:cxn modelId="{6D4F7E40-4893-2649-A257-AA25488D0AD8}" type="presOf" srcId="{3D833B22-35CF-504D-AA28-28CD9B8B4B58}" destId="{F2FF0E25-45B1-6041-A68D-A518FD50A958}" srcOrd="0" destOrd="0" presId="urn:microsoft.com/office/officeart/2009/layout/CirclePictureHierarchy"/>
    <dgm:cxn modelId="{87690143-6ACF-5E4D-9CF3-B5D4260DAD7C}" srcId="{19DA817F-BE2E-A648-BFE4-95AAF59C3FF3}" destId="{FED052D8-4346-0540-899C-5C823FD63198}" srcOrd="1" destOrd="0" parTransId="{E2937FC3-8324-9344-843A-741CFC4D1BF2}" sibTransId="{CCA8C0D4-A3B3-4F49-A82E-EB91CE35DB63}"/>
    <dgm:cxn modelId="{1D095043-B7B6-CE4D-A248-4D0F1BEA3269}" type="presOf" srcId="{9B43A5A3-E113-6547-929C-CABF3D6DE73E}" destId="{BA63AB60-3816-6F42-A67F-4FEB6AF231B7}" srcOrd="0" destOrd="0" presId="urn:microsoft.com/office/officeart/2009/layout/CirclePictureHierarchy"/>
    <dgm:cxn modelId="{CE68D04C-4EA9-8340-9099-4927BC6384C3}" type="presOf" srcId="{FED052D8-4346-0540-899C-5C823FD63198}" destId="{D5CA48CB-AA93-2F4A-A8CB-C46219A83B22}" srcOrd="0" destOrd="0" presId="urn:microsoft.com/office/officeart/2009/layout/CirclePictureHierarchy"/>
    <dgm:cxn modelId="{B75C2A69-21FA-0B41-BDBA-1E2E02D64EDC}" srcId="{75462914-8845-C843-B912-86B32AFEF69D}" destId="{C9DA0866-B297-0649-86AB-2917DB64E707}" srcOrd="0" destOrd="0" parTransId="{3D833B22-35CF-504D-AA28-28CD9B8B4B58}" sibTransId="{A5CC6C68-3762-D64F-B5B2-8821CAF95C53}"/>
    <dgm:cxn modelId="{D076F780-B8DD-5E41-BBA9-2E45C3A8DA15}" type="presOf" srcId="{C9DA0866-B297-0649-86AB-2917DB64E707}" destId="{314161D5-EC5B-C841-8CA5-D15B3873C532}" srcOrd="0" destOrd="0" presId="urn:microsoft.com/office/officeart/2009/layout/CirclePictureHierarchy"/>
    <dgm:cxn modelId="{3E6C3981-50C6-754A-9C40-676AAB3A09D6}" type="presOf" srcId="{965FA754-F21F-0042-A053-A16448DB3736}" destId="{7EC9024D-B4E2-814E-A0F3-D602CF25D897}" srcOrd="0" destOrd="0" presId="urn:microsoft.com/office/officeart/2009/layout/CirclePictureHierarchy"/>
    <dgm:cxn modelId="{5BF88289-5D22-7D47-A8E3-4C7330C16528}" type="presOf" srcId="{1BC39CA5-3D22-164B-BB3E-4A04FDDE5DFD}" destId="{0574F5A0-5911-464A-A2BF-B8D3BD113508}" srcOrd="0" destOrd="0" presId="urn:microsoft.com/office/officeart/2009/layout/CirclePictureHierarchy"/>
    <dgm:cxn modelId="{3E1DFD8D-BE2F-9A43-8F13-5D749ECADDFF}" type="presOf" srcId="{DC3E8DA0-3551-9543-A6BA-0FA6FBF37484}" destId="{CBA639EF-3358-D241-8E26-787262128F95}" srcOrd="0" destOrd="0" presId="urn:microsoft.com/office/officeart/2009/layout/CirclePictureHierarchy"/>
    <dgm:cxn modelId="{95CB739B-8D68-4449-8BBC-248A7D874F6F}" srcId="{2CDCA2E4-1AB4-CD45-849C-A2CE59F2C951}" destId="{75462914-8845-C843-B912-86B32AFEF69D}" srcOrd="0" destOrd="0" parTransId="{CDA9B142-7A98-A545-A8C0-C9EF4F02BFEB}" sibTransId="{57EB5353-50AD-744C-91F4-88E270DD8FD9}"/>
    <dgm:cxn modelId="{08F64BB9-D860-E84B-B88A-05313DAF24C7}" type="presOf" srcId="{75FD3BCC-5C43-F94A-BAA2-69BE3468E3E3}" destId="{39E0327F-99A0-A546-881F-017E0F7520AB}" srcOrd="0" destOrd="0" presId="urn:microsoft.com/office/officeart/2009/layout/CirclePictureHierarchy"/>
    <dgm:cxn modelId="{BB1CC9D0-FB41-FC49-85E8-DD2C8BB1BFE1}" type="presOf" srcId="{3C6212E9-9B9B-1542-86E0-9F4F5D59B1F3}" destId="{1381464E-C5A3-C44B-ACA0-5000DCB0ABE2}" srcOrd="0" destOrd="0" presId="urn:microsoft.com/office/officeart/2009/layout/CirclePictureHierarchy"/>
    <dgm:cxn modelId="{C9D2EBD0-3A73-6144-9ABD-1318E0E47AD4}" srcId="{75462914-8845-C843-B912-86B32AFEF69D}" destId="{9B43A5A3-E113-6547-929C-CABF3D6DE73E}" srcOrd="1" destOrd="0" parTransId="{1BC39CA5-3D22-164B-BB3E-4A04FDDE5DFD}" sibTransId="{FD0AB7FF-92BC-5344-8130-5B663CBBC3DD}"/>
    <dgm:cxn modelId="{BB3EA5E6-32EA-734D-B378-0A185484FB1E}" srcId="{75462914-8845-C843-B912-86B32AFEF69D}" destId="{19DA817F-BE2E-A648-BFE4-95AAF59C3FF3}" srcOrd="2" destOrd="0" parTransId="{3C6212E9-9B9B-1542-86E0-9F4F5D59B1F3}" sibTransId="{CB5546F9-36C7-1241-B64A-4A63DC3519CB}"/>
    <dgm:cxn modelId="{5AA133E8-D703-0849-B20C-AC907F286907}" type="presOf" srcId="{19DA817F-BE2E-A648-BFE4-95AAF59C3FF3}" destId="{CB9CC310-EEF9-4246-8019-5946C528BF78}" srcOrd="0" destOrd="0" presId="urn:microsoft.com/office/officeart/2009/layout/CirclePictureHierarchy"/>
    <dgm:cxn modelId="{1562E7EB-9F4F-4F44-A98B-00EA4FD01F12}" srcId="{19DA817F-BE2E-A648-BFE4-95AAF59C3FF3}" destId="{75FD3BCC-5C43-F94A-BAA2-69BE3468E3E3}" srcOrd="0" destOrd="0" parTransId="{DC3E8DA0-3551-9543-A6BA-0FA6FBF37484}" sibTransId="{28A3A3E1-D0C4-554A-8226-C58ACDF14965}"/>
    <dgm:cxn modelId="{F3F663ED-879F-7444-82EE-1998C4A55D9A}" type="presOf" srcId="{E2937FC3-8324-9344-843A-741CFC4D1BF2}" destId="{C924E53E-EBDE-294A-AE98-5FCA846FA2B0}" srcOrd="0" destOrd="0" presId="urn:microsoft.com/office/officeart/2009/layout/CirclePictureHierarchy"/>
    <dgm:cxn modelId="{161F3DEF-E017-0641-AF99-C843049F5E7B}" type="presOf" srcId="{75462914-8845-C843-B912-86B32AFEF69D}" destId="{2966754B-4EC9-3C4D-8F6D-1A84F481C8EF}" srcOrd="0" destOrd="0" presId="urn:microsoft.com/office/officeart/2009/layout/CirclePictureHierarchy"/>
    <dgm:cxn modelId="{B81216F1-E8A8-C342-8ABA-D6DBD725E600}" type="presOf" srcId="{039E753F-D74B-B540-90DD-414A73EB9904}" destId="{F0C36FCD-44DA-0C45-ABD1-11B5A44747EF}" srcOrd="0" destOrd="0" presId="urn:microsoft.com/office/officeart/2009/layout/CirclePictureHierarchy"/>
    <dgm:cxn modelId="{42FB30F5-A6DF-8B42-884D-54F8EDF04539}" type="presOf" srcId="{2CDCA2E4-1AB4-CD45-849C-A2CE59F2C951}" destId="{F33DD829-C2CB-574C-9EF6-287B90869D8E}" srcOrd="0" destOrd="0" presId="urn:microsoft.com/office/officeart/2009/layout/CirclePictureHierarchy"/>
    <dgm:cxn modelId="{244F1FF8-0C17-A242-92D9-2FB660D23BDF}" srcId="{C9DA0866-B297-0649-86AB-2917DB64E707}" destId="{965FA754-F21F-0042-A053-A16448DB3736}" srcOrd="0" destOrd="0" parTransId="{039E753F-D74B-B540-90DD-414A73EB9904}" sibTransId="{2DBD3A32-0590-7942-9520-5ACCFA793F88}"/>
    <dgm:cxn modelId="{C2AC57FC-C795-254C-BA83-0E4BB2E1A64D}" type="presParOf" srcId="{F33DD829-C2CB-574C-9EF6-287B90869D8E}" destId="{AF5519F1-7DF0-3749-A6BF-A048425E2EF0}" srcOrd="0" destOrd="0" presId="urn:microsoft.com/office/officeart/2009/layout/CirclePictureHierarchy"/>
    <dgm:cxn modelId="{C7016958-5917-D549-B1D0-17C5BFD36E19}" type="presParOf" srcId="{AF5519F1-7DF0-3749-A6BF-A048425E2EF0}" destId="{B21261D2-DFF7-F644-8622-65028004C8E0}" srcOrd="0" destOrd="0" presId="urn:microsoft.com/office/officeart/2009/layout/CirclePictureHierarchy"/>
    <dgm:cxn modelId="{07B7CE54-7503-9046-8A6C-34A9C814B97C}" type="presParOf" srcId="{B21261D2-DFF7-F644-8622-65028004C8E0}" destId="{7B50D803-F551-C64F-8523-4FE3819E7F55}" srcOrd="0" destOrd="0" presId="urn:microsoft.com/office/officeart/2009/layout/CirclePictureHierarchy"/>
    <dgm:cxn modelId="{D6C89DCF-44F2-C94B-B34E-1A012EE888EF}" type="presParOf" srcId="{B21261D2-DFF7-F644-8622-65028004C8E0}" destId="{2966754B-4EC9-3C4D-8F6D-1A84F481C8EF}" srcOrd="1" destOrd="0" presId="urn:microsoft.com/office/officeart/2009/layout/CirclePictureHierarchy"/>
    <dgm:cxn modelId="{A619281B-409C-FB4C-A6FF-6C4A806BC747}" type="presParOf" srcId="{AF5519F1-7DF0-3749-A6BF-A048425E2EF0}" destId="{B5E0018D-8FAF-5C42-BD4B-F84ED718AFBC}" srcOrd="1" destOrd="0" presId="urn:microsoft.com/office/officeart/2009/layout/CirclePictureHierarchy"/>
    <dgm:cxn modelId="{9C1F8F2F-5166-0747-B94D-711A805578D1}" type="presParOf" srcId="{B5E0018D-8FAF-5C42-BD4B-F84ED718AFBC}" destId="{F2FF0E25-45B1-6041-A68D-A518FD50A958}" srcOrd="0" destOrd="0" presId="urn:microsoft.com/office/officeart/2009/layout/CirclePictureHierarchy"/>
    <dgm:cxn modelId="{9F01DCA1-85EB-6249-B7F3-0729753166DF}" type="presParOf" srcId="{B5E0018D-8FAF-5C42-BD4B-F84ED718AFBC}" destId="{EB8BBE10-E18E-6A4F-AFDD-980227EEC404}" srcOrd="1" destOrd="0" presId="urn:microsoft.com/office/officeart/2009/layout/CirclePictureHierarchy"/>
    <dgm:cxn modelId="{9CB82F63-268D-B94E-A636-175B2252E147}" type="presParOf" srcId="{EB8BBE10-E18E-6A4F-AFDD-980227EEC404}" destId="{8DA1A562-16E8-BC41-B89C-D4B9BDEDE48F}" srcOrd="0" destOrd="0" presId="urn:microsoft.com/office/officeart/2009/layout/CirclePictureHierarchy"/>
    <dgm:cxn modelId="{0612446B-7EA3-3245-9CC1-311334D15E6A}" type="presParOf" srcId="{8DA1A562-16E8-BC41-B89C-D4B9BDEDE48F}" destId="{F16D1182-6179-8A4D-BAE4-A9048F049BC9}" srcOrd="0" destOrd="0" presId="urn:microsoft.com/office/officeart/2009/layout/CirclePictureHierarchy"/>
    <dgm:cxn modelId="{D5E7E3EB-95DC-564C-A815-23BFE06FBE4F}" type="presParOf" srcId="{8DA1A562-16E8-BC41-B89C-D4B9BDEDE48F}" destId="{314161D5-EC5B-C841-8CA5-D15B3873C532}" srcOrd="1" destOrd="0" presId="urn:microsoft.com/office/officeart/2009/layout/CirclePictureHierarchy"/>
    <dgm:cxn modelId="{A8A1DEAC-9EB5-1C49-84F7-CE169DA7A8BE}" type="presParOf" srcId="{EB8BBE10-E18E-6A4F-AFDD-980227EEC404}" destId="{4B950433-F831-1244-8206-28803CCFFD1F}" srcOrd="1" destOrd="0" presId="urn:microsoft.com/office/officeart/2009/layout/CirclePictureHierarchy"/>
    <dgm:cxn modelId="{C9179D10-BFA5-D541-90E2-68F10DDF151C}" type="presParOf" srcId="{4B950433-F831-1244-8206-28803CCFFD1F}" destId="{F0C36FCD-44DA-0C45-ABD1-11B5A44747EF}" srcOrd="0" destOrd="0" presId="urn:microsoft.com/office/officeart/2009/layout/CirclePictureHierarchy"/>
    <dgm:cxn modelId="{B810775F-4DE3-034A-8BA4-0231B001D855}" type="presParOf" srcId="{4B950433-F831-1244-8206-28803CCFFD1F}" destId="{10E059D5-4482-F244-8727-497EBBC1846D}" srcOrd="1" destOrd="0" presId="urn:microsoft.com/office/officeart/2009/layout/CirclePictureHierarchy"/>
    <dgm:cxn modelId="{24BB8905-5495-594D-8D56-411519E2EE7C}" type="presParOf" srcId="{10E059D5-4482-F244-8727-497EBBC1846D}" destId="{33277AA6-23DF-9549-B4E0-8C3239510282}" srcOrd="0" destOrd="0" presId="urn:microsoft.com/office/officeart/2009/layout/CirclePictureHierarchy"/>
    <dgm:cxn modelId="{69D27D16-5EB2-0B41-BD41-1D686101B679}" type="presParOf" srcId="{33277AA6-23DF-9549-B4E0-8C3239510282}" destId="{EFBB4260-1175-CD47-B342-B7563376F5F0}" srcOrd="0" destOrd="0" presId="urn:microsoft.com/office/officeart/2009/layout/CirclePictureHierarchy"/>
    <dgm:cxn modelId="{08F784C6-EE46-D746-8041-6FB0B384DEE2}" type="presParOf" srcId="{33277AA6-23DF-9549-B4E0-8C3239510282}" destId="{7EC9024D-B4E2-814E-A0F3-D602CF25D897}" srcOrd="1" destOrd="0" presId="urn:microsoft.com/office/officeart/2009/layout/CirclePictureHierarchy"/>
    <dgm:cxn modelId="{D7EC67B9-5CD5-7247-B0A8-2FDD73D76A1C}" type="presParOf" srcId="{10E059D5-4482-F244-8727-497EBBC1846D}" destId="{B3CC1F88-000A-674A-A226-42F90064114B}" srcOrd="1" destOrd="0" presId="urn:microsoft.com/office/officeart/2009/layout/CirclePictureHierarchy"/>
    <dgm:cxn modelId="{4C5D233B-CFAA-0B4B-A061-045426DDA13A}" type="presParOf" srcId="{B5E0018D-8FAF-5C42-BD4B-F84ED718AFBC}" destId="{0574F5A0-5911-464A-A2BF-B8D3BD113508}" srcOrd="2" destOrd="0" presId="urn:microsoft.com/office/officeart/2009/layout/CirclePictureHierarchy"/>
    <dgm:cxn modelId="{BF4A4C96-9C13-A644-A4B1-B2460BAEAE7D}" type="presParOf" srcId="{B5E0018D-8FAF-5C42-BD4B-F84ED718AFBC}" destId="{36F0BEB5-ED85-A342-A347-D561941C69B3}" srcOrd="3" destOrd="0" presId="urn:microsoft.com/office/officeart/2009/layout/CirclePictureHierarchy"/>
    <dgm:cxn modelId="{952FFC7A-F338-8E4D-B10F-18C514D93D04}" type="presParOf" srcId="{36F0BEB5-ED85-A342-A347-D561941C69B3}" destId="{08AB2D59-395E-CC46-ABC1-0E8CDBA5B288}" srcOrd="0" destOrd="0" presId="urn:microsoft.com/office/officeart/2009/layout/CirclePictureHierarchy"/>
    <dgm:cxn modelId="{642FCFE5-DEBE-C64F-B8C2-3022F3A37F76}" type="presParOf" srcId="{08AB2D59-395E-CC46-ABC1-0E8CDBA5B288}" destId="{43696048-C138-3440-B2E1-865369F3929A}" srcOrd="0" destOrd="0" presId="urn:microsoft.com/office/officeart/2009/layout/CirclePictureHierarchy"/>
    <dgm:cxn modelId="{2173C7CE-07E0-D94A-BF2C-E9A221D72B58}" type="presParOf" srcId="{08AB2D59-395E-CC46-ABC1-0E8CDBA5B288}" destId="{BA63AB60-3816-6F42-A67F-4FEB6AF231B7}" srcOrd="1" destOrd="0" presId="urn:microsoft.com/office/officeart/2009/layout/CirclePictureHierarchy"/>
    <dgm:cxn modelId="{1F12596E-A944-5948-8454-61EF37E83F14}" type="presParOf" srcId="{36F0BEB5-ED85-A342-A347-D561941C69B3}" destId="{DC57744C-EBBF-0045-9F3A-E04F8B9B4AA2}" srcOrd="1" destOrd="0" presId="urn:microsoft.com/office/officeart/2009/layout/CirclePictureHierarchy"/>
    <dgm:cxn modelId="{D0631C75-46FA-B941-B33E-88B71F130BAC}" type="presParOf" srcId="{B5E0018D-8FAF-5C42-BD4B-F84ED718AFBC}" destId="{1381464E-C5A3-C44B-ACA0-5000DCB0ABE2}" srcOrd="4" destOrd="0" presId="urn:microsoft.com/office/officeart/2009/layout/CirclePictureHierarchy"/>
    <dgm:cxn modelId="{3F58A2EC-E59A-374F-9ED4-827E93B1C38C}" type="presParOf" srcId="{B5E0018D-8FAF-5C42-BD4B-F84ED718AFBC}" destId="{E4ABD838-103B-7945-90F9-06C27E536A6E}" srcOrd="5" destOrd="0" presId="urn:microsoft.com/office/officeart/2009/layout/CirclePictureHierarchy"/>
    <dgm:cxn modelId="{92375698-70E5-5942-9D35-C7899FB61951}" type="presParOf" srcId="{E4ABD838-103B-7945-90F9-06C27E536A6E}" destId="{90F8AC4F-4210-2947-B635-70BB501EABD8}" srcOrd="0" destOrd="0" presId="urn:microsoft.com/office/officeart/2009/layout/CirclePictureHierarchy"/>
    <dgm:cxn modelId="{1D7A470F-DF49-4B4E-857F-38153C783FB7}" type="presParOf" srcId="{90F8AC4F-4210-2947-B635-70BB501EABD8}" destId="{97D1940E-542C-3D40-98DF-A1068430A6AF}" srcOrd="0" destOrd="0" presId="urn:microsoft.com/office/officeart/2009/layout/CirclePictureHierarchy"/>
    <dgm:cxn modelId="{90326650-1875-0341-98ED-7AD3E2D7F05B}" type="presParOf" srcId="{90F8AC4F-4210-2947-B635-70BB501EABD8}" destId="{CB9CC310-EEF9-4246-8019-5946C528BF78}" srcOrd="1" destOrd="0" presId="urn:microsoft.com/office/officeart/2009/layout/CirclePictureHierarchy"/>
    <dgm:cxn modelId="{FB57B080-4CFE-1D44-B6C2-35071EC09C92}" type="presParOf" srcId="{E4ABD838-103B-7945-90F9-06C27E536A6E}" destId="{966696AF-23E1-6A4B-87DF-C2209D18B927}" srcOrd="1" destOrd="0" presId="urn:microsoft.com/office/officeart/2009/layout/CirclePictureHierarchy"/>
    <dgm:cxn modelId="{77DB8581-AAF4-E34D-9731-3AFA5EB31CB3}" type="presParOf" srcId="{966696AF-23E1-6A4B-87DF-C2209D18B927}" destId="{CBA639EF-3358-D241-8E26-787262128F95}" srcOrd="0" destOrd="0" presId="urn:microsoft.com/office/officeart/2009/layout/CirclePictureHierarchy"/>
    <dgm:cxn modelId="{5F0853A2-AC77-6B43-8EF0-A9EAE4A7D640}" type="presParOf" srcId="{966696AF-23E1-6A4B-87DF-C2209D18B927}" destId="{C927540E-0A54-E045-8518-1EE60FEC6BDD}" srcOrd="1" destOrd="0" presId="urn:microsoft.com/office/officeart/2009/layout/CirclePictureHierarchy"/>
    <dgm:cxn modelId="{874B4705-D623-5344-AF5E-2FD17C3A21CD}" type="presParOf" srcId="{C927540E-0A54-E045-8518-1EE60FEC6BDD}" destId="{CF104643-59E1-EA42-8FBD-80F48C53A656}" srcOrd="0" destOrd="0" presId="urn:microsoft.com/office/officeart/2009/layout/CirclePictureHierarchy"/>
    <dgm:cxn modelId="{EF905942-26F0-E74F-9131-51A183F040B9}" type="presParOf" srcId="{CF104643-59E1-EA42-8FBD-80F48C53A656}" destId="{4710FDD3-3753-6448-8BC7-081C69D74389}" srcOrd="0" destOrd="0" presId="urn:microsoft.com/office/officeart/2009/layout/CirclePictureHierarchy"/>
    <dgm:cxn modelId="{E4272E0E-38DF-BE42-AFE0-1B2F898A44FA}" type="presParOf" srcId="{CF104643-59E1-EA42-8FBD-80F48C53A656}" destId="{39E0327F-99A0-A546-881F-017E0F7520AB}" srcOrd="1" destOrd="0" presId="urn:microsoft.com/office/officeart/2009/layout/CirclePictureHierarchy"/>
    <dgm:cxn modelId="{423F47C9-91F6-EA46-9289-E10F09B2E752}" type="presParOf" srcId="{C927540E-0A54-E045-8518-1EE60FEC6BDD}" destId="{89C3E63F-7285-D844-8947-6BCDC1B0592E}" srcOrd="1" destOrd="0" presId="urn:microsoft.com/office/officeart/2009/layout/CirclePictureHierarchy"/>
    <dgm:cxn modelId="{8D5E59D8-9F35-844C-AF1F-4E55C965DC0F}" type="presParOf" srcId="{966696AF-23E1-6A4B-87DF-C2209D18B927}" destId="{C924E53E-EBDE-294A-AE98-5FCA846FA2B0}" srcOrd="2" destOrd="0" presId="urn:microsoft.com/office/officeart/2009/layout/CirclePictureHierarchy"/>
    <dgm:cxn modelId="{32E08637-73DE-FF41-BBDB-9109AD175AF6}" type="presParOf" srcId="{966696AF-23E1-6A4B-87DF-C2209D18B927}" destId="{498FB685-68A1-A44D-874D-FB4F94C67323}" srcOrd="3" destOrd="0" presId="urn:microsoft.com/office/officeart/2009/layout/CirclePictureHierarchy"/>
    <dgm:cxn modelId="{583E56D8-55F4-C74D-A8CB-8EAD10A1EAF3}" type="presParOf" srcId="{498FB685-68A1-A44D-874D-FB4F94C67323}" destId="{983776F6-8626-A14B-869B-0709BCC77342}" srcOrd="0" destOrd="0" presId="urn:microsoft.com/office/officeart/2009/layout/CirclePictureHierarchy"/>
    <dgm:cxn modelId="{64404AB6-AAE0-5C44-8115-3C0A1C6974C2}" type="presParOf" srcId="{983776F6-8626-A14B-869B-0709BCC77342}" destId="{4E119831-66BC-F540-9DA4-90D6A0856A49}" srcOrd="0" destOrd="0" presId="urn:microsoft.com/office/officeart/2009/layout/CirclePictureHierarchy"/>
    <dgm:cxn modelId="{DDF9232C-0590-6048-8A86-EADF9CAC68FD}" type="presParOf" srcId="{983776F6-8626-A14B-869B-0709BCC77342}" destId="{D5CA48CB-AA93-2F4A-A8CB-C46219A83B22}" srcOrd="1" destOrd="0" presId="urn:microsoft.com/office/officeart/2009/layout/CirclePictureHierarchy"/>
    <dgm:cxn modelId="{9D70ECC4-BD40-5D43-A926-EA5AA582F2A8}" type="presParOf" srcId="{498FB685-68A1-A44D-874D-FB4F94C67323}" destId="{30DE38B6-846C-8D49-ADB7-F612C9E761BB}" srcOrd="1" destOrd="0" presId="urn:microsoft.com/office/officeart/2009/layout/CirclePictureHierarchy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24E53E-EBDE-294A-AE98-5FCA846FA2B0}">
      <dsp:nvSpPr>
        <dsp:cNvPr id="0" name=""/>
        <dsp:cNvSpPr/>
      </dsp:nvSpPr>
      <dsp:spPr>
        <a:xfrm>
          <a:off x="3604293" y="2490915"/>
          <a:ext cx="825826" cy="1891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5345"/>
              </a:lnTo>
              <a:lnTo>
                <a:pt x="825826" y="95345"/>
              </a:lnTo>
              <a:lnTo>
                <a:pt x="825826" y="18918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BA639EF-3358-D241-8E26-787262128F95}">
      <dsp:nvSpPr>
        <dsp:cNvPr id="0" name=""/>
        <dsp:cNvSpPr/>
      </dsp:nvSpPr>
      <dsp:spPr>
        <a:xfrm>
          <a:off x="2778467" y="2490915"/>
          <a:ext cx="825826" cy="189189"/>
        </a:xfrm>
        <a:custGeom>
          <a:avLst/>
          <a:gdLst/>
          <a:ahLst/>
          <a:cxnLst/>
          <a:rect l="0" t="0" r="0" b="0"/>
          <a:pathLst>
            <a:path>
              <a:moveTo>
                <a:pt x="825826" y="0"/>
              </a:moveTo>
              <a:lnTo>
                <a:pt x="825826" y="95345"/>
              </a:lnTo>
              <a:lnTo>
                <a:pt x="0" y="95345"/>
              </a:lnTo>
              <a:lnTo>
                <a:pt x="0" y="18918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381464E-C5A3-C44B-ACA0-5000DCB0ABE2}">
      <dsp:nvSpPr>
        <dsp:cNvPr id="0" name=""/>
        <dsp:cNvSpPr/>
      </dsp:nvSpPr>
      <dsp:spPr>
        <a:xfrm>
          <a:off x="1952640" y="1701124"/>
          <a:ext cx="1651652" cy="1891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5345"/>
              </a:lnTo>
              <a:lnTo>
                <a:pt x="1651652" y="95345"/>
              </a:lnTo>
              <a:lnTo>
                <a:pt x="1651652" y="189189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74F5A0-5911-464A-A2BF-B8D3BD113508}">
      <dsp:nvSpPr>
        <dsp:cNvPr id="0" name=""/>
        <dsp:cNvSpPr/>
      </dsp:nvSpPr>
      <dsp:spPr>
        <a:xfrm>
          <a:off x="1906920" y="1701124"/>
          <a:ext cx="91440" cy="18918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89189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C36FCD-44DA-0C45-ABD1-11B5A44747EF}">
      <dsp:nvSpPr>
        <dsp:cNvPr id="0" name=""/>
        <dsp:cNvSpPr/>
      </dsp:nvSpPr>
      <dsp:spPr>
        <a:xfrm>
          <a:off x="255268" y="2490915"/>
          <a:ext cx="91440" cy="18918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8918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2FF0E25-45B1-6041-A68D-A518FD50A958}">
      <dsp:nvSpPr>
        <dsp:cNvPr id="0" name=""/>
        <dsp:cNvSpPr/>
      </dsp:nvSpPr>
      <dsp:spPr>
        <a:xfrm>
          <a:off x="300988" y="1701124"/>
          <a:ext cx="1651652" cy="189189"/>
        </a:xfrm>
        <a:custGeom>
          <a:avLst/>
          <a:gdLst/>
          <a:ahLst/>
          <a:cxnLst/>
          <a:rect l="0" t="0" r="0" b="0"/>
          <a:pathLst>
            <a:path>
              <a:moveTo>
                <a:pt x="1651652" y="0"/>
              </a:moveTo>
              <a:lnTo>
                <a:pt x="1651652" y="95345"/>
              </a:lnTo>
              <a:lnTo>
                <a:pt x="0" y="95345"/>
              </a:lnTo>
              <a:lnTo>
                <a:pt x="0" y="189189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50D803-F551-C64F-8523-4FE3819E7F55}">
      <dsp:nvSpPr>
        <dsp:cNvPr id="0" name=""/>
        <dsp:cNvSpPr/>
      </dsp:nvSpPr>
      <dsp:spPr>
        <a:xfrm>
          <a:off x="1652340" y="1100523"/>
          <a:ext cx="600601" cy="600601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966754B-4EC9-3C4D-8F6D-1A84F481C8EF}">
      <dsp:nvSpPr>
        <dsp:cNvPr id="0" name=""/>
        <dsp:cNvSpPr/>
      </dsp:nvSpPr>
      <dsp:spPr>
        <a:xfrm>
          <a:off x="2252941" y="1099022"/>
          <a:ext cx="900901" cy="6006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latin typeface="Gilroy" pitchFamily="2" charset="77"/>
            </a:rPr>
            <a:t>VP Marketing</a:t>
          </a:r>
        </a:p>
      </dsp:txBody>
      <dsp:txXfrm>
        <a:off x="2252941" y="1099022"/>
        <a:ext cx="900901" cy="600601"/>
      </dsp:txXfrm>
    </dsp:sp>
    <dsp:sp modelId="{F16D1182-6179-8A4D-BAE4-A9048F049BC9}">
      <dsp:nvSpPr>
        <dsp:cNvPr id="0" name=""/>
        <dsp:cNvSpPr/>
      </dsp:nvSpPr>
      <dsp:spPr>
        <a:xfrm>
          <a:off x="687" y="1890314"/>
          <a:ext cx="600601" cy="600601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14161D5-EC5B-C841-8CA5-D15B3873C532}">
      <dsp:nvSpPr>
        <dsp:cNvPr id="0" name=""/>
        <dsp:cNvSpPr/>
      </dsp:nvSpPr>
      <dsp:spPr>
        <a:xfrm>
          <a:off x="601288" y="1888812"/>
          <a:ext cx="900901" cy="6006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latin typeface="Gilroy" pitchFamily="2" charset="77"/>
            </a:rPr>
            <a:t>VP Product Marketing</a:t>
          </a:r>
        </a:p>
      </dsp:txBody>
      <dsp:txXfrm>
        <a:off x="601288" y="1888812"/>
        <a:ext cx="900901" cy="600601"/>
      </dsp:txXfrm>
    </dsp:sp>
    <dsp:sp modelId="{EFBB4260-1175-CD47-B342-B7563376F5F0}">
      <dsp:nvSpPr>
        <dsp:cNvPr id="0" name=""/>
        <dsp:cNvSpPr/>
      </dsp:nvSpPr>
      <dsp:spPr>
        <a:xfrm>
          <a:off x="687" y="2680104"/>
          <a:ext cx="600601" cy="600601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C9024D-B4E2-814E-A0F3-D602CF25D897}">
      <dsp:nvSpPr>
        <dsp:cNvPr id="0" name=""/>
        <dsp:cNvSpPr/>
      </dsp:nvSpPr>
      <dsp:spPr>
        <a:xfrm>
          <a:off x="601288" y="2678603"/>
          <a:ext cx="900901" cy="6006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latin typeface="Gilroy" pitchFamily="2" charset="77"/>
            </a:rPr>
            <a:t>Product Marketing Manager</a:t>
          </a:r>
        </a:p>
      </dsp:txBody>
      <dsp:txXfrm>
        <a:off x="601288" y="2678603"/>
        <a:ext cx="900901" cy="600601"/>
      </dsp:txXfrm>
    </dsp:sp>
    <dsp:sp modelId="{43696048-C138-3440-B2E1-865369F3929A}">
      <dsp:nvSpPr>
        <dsp:cNvPr id="0" name=""/>
        <dsp:cNvSpPr/>
      </dsp:nvSpPr>
      <dsp:spPr>
        <a:xfrm>
          <a:off x="1652340" y="1890314"/>
          <a:ext cx="600601" cy="600601"/>
        </a:xfrm>
        <a:prstGeom prst="ellipse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A63AB60-3816-6F42-A67F-4FEB6AF231B7}">
      <dsp:nvSpPr>
        <dsp:cNvPr id="0" name=""/>
        <dsp:cNvSpPr/>
      </dsp:nvSpPr>
      <dsp:spPr>
        <a:xfrm>
          <a:off x="2252941" y="1888812"/>
          <a:ext cx="900901" cy="6006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latin typeface="Gilroy" pitchFamily="2" charset="77"/>
            </a:rPr>
            <a:t>VP Field Marketing</a:t>
          </a:r>
        </a:p>
      </dsp:txBody>
      <dsp:txXfrm>
        <a:off x="2252941" y="1888812"/>
        <a:ext cx="900901" cy="600601"/>
      </dsp:txXfrm>
    </dsp:sp>
    <dsp:sp modelId="{97D1940E-542C-3D40-98DF-A1068430A6AF}">
      <dsp:nvSpPr>
        <dsp:cNvPr id="0" name=""/>
        <dsp:cNvSpPr/>
      </dsp:nvSpPr>
      <dsp:spPr>
        <a:xfrm>
          <a:off x="3303993" y="1890314"/>
          <a:ext cx="600601" cy="600601"/>
        </a:xfrm>
        <a:prstGeom prst="ellipse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9CC310-EEF9-4246-8019-5946C528BF78}">
      <dsp:nvSpPr>
        <dsp:cNvPr id="0" name=""/>
        <dsp:cNvSpPr/>
      </dsp:nvSpPr>
      <dsp:spPr>
        <a:xfrm>
          <a:off x="3904594" y="1888812"/>
          <a:ext cx="900901" cy="6006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latin typeface="Gilroy" pitchFamily="2" charset="77"/>
            </a:rPr>
            <a:t>Demand-Gen Manager</a:t>
          </a:r>
        </a:p>
      </dsp:txBody>
      <dsp:txXfrm>
        <a:off x="3904594" y="1888812"/>
        <a:ext cx="900901" cy="600601"/>
      </dsp:txXfrm>
    </dsp:sp>
    <dsp:sp modelId="{4710FDD3-3753-6448-8BC7-081C69D74389}">
      <dsp:nvSpPr>
        <dsp:cNvPr id="0" name=""/>
        <dsp:cNvSpPr/>
      </dsp:nvSpPr>
      <dsp:spPr>
        <a:xfrm>
          <a:off x="2478166" y="2680104"/>
          <a:ext cx="600601" cy="600601"/>
        </a:xfrm>
        <a:prstGeom prst="ellipse">
          <a:avLst/>
        </a:prstGeom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0" b="-20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9E0327F-99A0-A546-881F-017E0F7520AB}">
      <dsp:nvSpPr>
        <dsp:cNvPr id="0" name=""/>
        <dsp:cNvSpPr/>
      </dsp:nvSpPr>
      <dsp:spPr>
        <a:xfrm>
          <a:off x="3078767" y="2678603"/>
          <a:ext cx="900901" cy="6006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latin typeface="Gilroy" pitchFamily="2" charset="77"/>
            </a:rPr>
            <a:t>SEO/PPC</a:t>
          </a:r>
        </a:p>
      </dsp:txBody>
      <dsp:txXfrm>
        <a:off x="3078767" y="2678603"/>
        <a:ext cx="900901" cy="600601"/>
      </dsp:txXfrm>
    </dsp:sp>
    <dsp:sp modelId="{4E119831-66BC-F540-9DA4-90D6A0856A49}">
      <dsp:nvSpPr>
        <dsp:cNvPr id="0" name=""/>
        <dsp:cNvSpPr/>
      </dsp:nvSpPr>
      <dsp:spPr>
        <a:xfrm>
          <a:off x="4129819" y="2680104"/>
          <a:ext cx="600601" cy="600601"/>
        </a:xfrm>
        <a:prstGeom prst="ellipse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5CA48CB-AA93-2F4A-A8CB-C46219A83B22}">
      <dsp:nvSpPr>
        <dsp:cNvPr id="0" name=""/>
        <dsp:cNvSpPr/>
      </dsp:nvSpPr>
      <dsp:spPr>
        <a:xfrm>
          <a:off x="4730420" y="2678603"/>
          <a:ext cx="900901" cy="6006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latin typeface="Gilroy" pitchFamily="2" charset="77"/>
            </a:rPr>
            <a:t>Social Media</a:t>
          </a:r>
        </a:p>
      </dsp:txBody>
      <dsp:txXfrm>
        <a:off x="4730420" y="2678603"/>
        <a:ext cx="900901" cy="6006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PictureHierarchy">
  <dgm:title val=""/>
  <dgm:desc val=""/>
  <dgm:catLst>
    <dgm:cat type="hierarchy" pri="1750"/>
    <dgm:cat type="picture" pri="23000"/>
    <dgm:cat type="pictureconvert" pri="2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5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h" for="ch" forName="image" refType="h" fact="0.8"/>
              <dgm:constr type="w" for="ch" forName="image" refType="h" refFor="ch" refForName="image"/>
              <dgm:constr type="t" for="ch" forName="image" refType="h" fact="0.1"/>
              <dgm:constr type="l" for="ch" forName="image"/>
              <dgm:constr type="w" for="ch" forName="text" refType="w" fact="0.6"/>
              <dgm:constr type="h" for="ch" forName="text" refType="h" fact="0.8"/>
              <dgm:constr type="t" for="ch" forName="text" refType="w" fact="0.04"/>
              <dgm:constr type="l" for="ch" forName="text" refType="w" fact="0.4"/>
            </dgm:constrLst>
            <dgm:ruleLst/>
            <dgm:layoutNode name="image" styleLbl="node0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  <dgm:layoutNode name="text" styleLbl="revTx">
              <dgm:varLst>
                <dgm:chPref val="3"/>
              </dgm:varLst>
              <dgm:alg type="tx">
                <dgm:param type="parTxLTRAlign" val="l"/>
                <dgm:param type="parTxRTLAlign" val="r"/>
              </dgm:alg>
              <dgm:shape xmlns:r="http://schemas.openxmlformats.org/officeDocument/2006/relationships" type="rect" r:blip="">
                <dgm:adjLst/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image"/>
                    <dgm:param type="dstNode" val="image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h" for="ch" forName="image2" refType="h" fact="0.8"/>
                      <dgm:constr type="w" for="ch" forName="image2" refType="h" refFor="ch" refForName="image2"/>
                      <dgm:constr type="t" for="ch" forName="image2" refType="h" fact="0.1"/>
                      <dgm:constr type="l" for="ch" forName="image2"/>
                      <dgm:constr type="w" for="ch" forName="text2" refType="w" fact="0.6"/>
                      <dgm:constr type="h" for="ch" forName="text2" refType="h" fact="0.8"/>
                      <dgm:constr type="t" for="ch" forName="text2" refType="w" fact="0.04"/>
                      <dgm:constr type="l" for="ch" forName="text2" refType="w" fact="0.4"/>
                    </dgm:constrLst>
                    <dgm:ruleLst/>
                    <dgm:layoutNode name="image2">
                      <dgm:alg type="sp"/>
                      <dgm:shape xmlns:r="http://schemas.openxmlformats.org/officeDocument/2006/relationships" type="ellipse" r:blip="" blipPhldr="1">
                        <dgm:adjLst/>
                      </dgm:shape>
                      <dgm:presOf/>
                      <dgm:constrLst/>
                      <dgm:ruleLst/>
                    </dgm:layoutNode>
                    <dgm:layoutNode name="text2" styleLbl="revTx">
                      <dgm:varLst>
                        <dgm:chPref val="3"/>
                      </dgm:varLst>
                      <dgm:alg type="tx">
                        <dgm:param type="parTxLTRAlign" val="l"/>
                        <dgm:param type="parTxRTLAlign" val="r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image2"/>
                            <dgm:param type="dstNode" val="image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h" for="ch" forName="image3" refType="h" fact="0.8"/>
                              <dgm:constr type="w" for="ch" forName="image3" refType="h" refFor="ch" refForName="image3"/>
                              <dgm:constr type="t" for="ch" forName="image3" refType="h" fact="0.1"/>
                              <dgm:constr type="l" for="ch" forName="image3"/>
                              <dgm:constr type="w" for="ch" forName="text3" refType="w" fact="0.6"/>
                              <dgm:constr type="h" for="ch" forName="text3" refType="h" fact="0.8"/>
                              <dgm:constr type="t" for="ch" forName="text3" refType="w" fact="0.04"/>
                              <dgm:constr type="l" for="ch" forName="text3" refType="w" fact="0.4"/>
                            </dgm:constrLst>
                            <dgm:ruleLst/>
                            <dgm:layoutNode name="image3">
                              <dgm:alg type="sp"/>
                              <dgm:shape xmlns:r="http://schemas.openxmlformats.org/officeDocument/2006/relationships" type="ellipse" r:blip="" blipPhldr="1">
                                <dgm:adjLst/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revTx">
                              <dgm:varLst>
                                <dgm:chPref val="3"/>
                              </dgm:varLst>
                              <dgm:alg type="tx">
                                <dgm:param type="parTxLTRAlign" val="l"/>
                                <dgm:param type="parTxRTLAlign" val="r"/>
                              </dgm:alg>
                              <dgm:shape xmlns:r="http://schemas.openxmlformats.org/officeDocument/2006/relationships" type="rect" r:blip="">
                                <dgm:adjLst/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image3"/>
                                        <dgm:param type="dstNode" val="image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image4"/>
                                        <dgm:param type="dstNode" val="image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h" for="ch" forName="image4" refType="h" fact="0.8"/>
                                      <dgm:constr type="w" for="ch" forName="image4" refType="h" refFor="ch" refForName="image4"/>
                                      <dgm:constr type="t" for="ch" forName="image4" refType="h" fact="0.1"/>
                                      <dgm:constr type="l" for="ch" forName="image4"/>
                                      <dgm:constr type="w" for="ch" forName="text4" refType="w" fact="0.6"/>
                                      <dgm:constr type="h" for="ch" forName="text4" refType="h" fact="0.8"/>
                                      <dgm:constr type="t" for="ch" forName="text4" refType="w" fact="0.04"/>
                                      <dgm:constr type="l" for="ch" forName="text4" refType="w" fact="0.4"/>
                                    </dgm:constrLst>
                                    <dgm:ruleLst/>
                                    <dgm:layoutNode name="image4">
                                      <dgm:alg type="sp"/>
                                      <dgm:shape xmlns:r="http://schemas.openxmlformats.org/officeDocument/2006/relationships" type="ellipse" r:blip="" blipPhldr="1">
                                        <dgm:adjLst/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revTx">
                                      <dgm:varLst>
                                        <dgm:chPref val="3"/>
                                      </dgm:varLst>
                                      <dgm:alg type="tx">
                                        <dgm:param type="parTxLTRAlign" val="l"/>
                                        <dgm:param type="parTxRTLAlign" val="r"/>
                                      </dgm:alg>
                                      <dgm:shape xmlns:r="http://schemas.openxmlformats.org/officeDocument/2006/relationships" type="rect" r:blip="">
                                        <dgm:adjLst/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D4AE0C-E632-9146-A691-0E79755C70A2}" type="datetimeFigureOut">
              <a:rPr lang="en-US" smtClean="0"/>
              <a:t>12/8/22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F6E7CA-1D63-854B-BF91-C3231C6FC1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2132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740F4-CF2E-D64F-BB95-EC93249834A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1306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740F4-CF2E-D64F-BB95-EC93249834A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9903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740F4-CF2E-D64F-BB95-EC93249834A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6085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740F4-CF2E-D64F-BB95-EC93249834A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1300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740F4-CF2E-D64F-BB95-EC93249834A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1325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740F4-CF2E-D64F-BB95-EC93249834A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4538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6134BF-FA06-728C-0DDA-6DC5288ACC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8BFF51C-50D3-36BD-5F7C-E4F880F026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330BDC-63C0-0789-9BCC-2A474D09CE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F1952-184D-524B-9E0C-1ACE71E357A3}" type="datetimeFigureOut">
              <a:rPr lang="en-US" smtClean="0"/>
              <a:t>12/8/22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D8EE4D-A17E-DAD2-4EBE-63617FBCAC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5E0E5-B881-A5B5-4416-6656B1C5C9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9DC6C-3F70-D34C-8305-E3E6D8D443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39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32CF2-D532-CD57-614D-1A1608282A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1DFECB7-14AE-9A18-3775-ECC7402AA5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FF77D2-BA54-4878-A912-01F31C7D2A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F1952-184D-524B-9E0C-1ACE71E357A3}" type="datetimeFigureOut">
              <a:rPr lang="en-US" smtClean="0"/>
              <a:t>12/8/22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E09250-57B4-22C0-276A-0B75451C55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AC9FD4-FB23-2925-B4B7-1745DA77FE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9DC6C-3F70-D34C-8305-E3E6D8D443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359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FEE563A-81E6-0504-3B17-97476B88D3A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B2D42C7-BC0F-98C5-9DA4-5A63518504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26052A-77AC-AD86-36B4-BD6F34B5B2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F1952-184D-524B-9E0C-1ACE71E357A3}" type="datetimeFigureOut">
              <a:rPr lang="en-US" smtClean="0"/>
              <a:t>12/8/22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CB7964-DA91-C094-8840-0288302FF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4E0EEE-C0A2-247F-A0D1-3B95726EFA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9DC6C-3F70-D34C-8305-E3E6D8D443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498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26AA52-C33D-D6B6-AA93-92702A7584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4B604B-9F16-A2CB-C510-5E2C376805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5C2EF2-0578-77C7-5D09-6CDB4BA116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F1952-184D-524B-9E0C-1ACE71E357A3}" type="datetimeFigureOut">
              <a:rPr lang="en-US" smtClean="0"/>
              <a:t>12/8/22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119B00-4615-7D74-46D9-68126FCFC2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8F3CB3-239E-0F08-5C8B-EEB810B794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9DC6C-3F70-D34C-8305-E3E6D8D443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5037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EDA923-1B9F-453A-3032-8882222B2E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0527DA-28E4-A4D5-21C1-569D4B515C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40577A-4705-F053-48A5-F11E2A76F1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F1952-184D-524B-9E0C-1ACE71E357A3}" type="datetimeFigureOut">
              <a:rPr lang="en-US" smtClean="0"/>
              <a:t>12/8/22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ABDC99-B8DB-6F1C-D05D-7B744AB5D3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76F4DC-C995-1341-CDF2-ED0B4708B7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9DC6C-3F70-D34C-8305-E3E6D8D443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6406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A11DDA-CD5F-A1C5-1802-C396D9EDFC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426DCC-28F1-DF14-876C-35E662F68A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503948-E908-4963-2201-3FB87ABF08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4A1523-45A1-F803-3356-7D731175A0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F1952-184D-524B-9E0C-1ACE71E357A3}" type="datetimeFigureOut">
              <a:rPr lang="en-US" smtClean="0"/>
              <a:t>12/8/22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C516B5-A0B7-E20E-0675-2F2D062F0C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E6170F-ED04-EC74-53E2-C5082D05E6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9DC6C-3F70-D34C-8305-E3E6D8D443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3983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EAF7ED-0216-6A48-E2A3-50A1955F95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18ADBB-BE64-98ED-69C3-408C2ACB6F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E2AF6E-0E2E-0338-D745-AA4A2E61CC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47FC7F3-CDE2-2D25-AD1D-019B20695EC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8480725-4EDB-078E-B0D4-89FA50FF7A3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2AE3278-3567-9BF7-6948-A4032F1AF4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F1952-184D-524B-9E0C-1ACE71E357A3}" type="datetimeFigureOut">
              <a:rPr lang="en-US" smtClean="0"/>
              <a:t>12/8/22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73640E8-8A7B-F705-D3B3-CCEC76CC0C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2C0E927-240B-73A4-06B4-EFE3F505DF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9DC6C-3F70-D34C-8305-E3E6D8D443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398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D36F4E-2793-506A-75AA-71612F1630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0B089FA-6C86-76DD-0BAD-B1D6C79292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F1952-184D-524B-9E0C-1ACE71E357A3}" type="datetimeFigureOut">
              <a:rPr lang="en-US" smtClean="0"/>
              <a:t>12/8/22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BA789BE-9E13-AEEA-D34E-FF81AD6040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AE0A0A-0490-49F0-28E9-8DC5F76A6C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9DC6C-3F70-D34C-8305-E3E6D8D443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7284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31E68DD-D7C0-E0D0-3553-3D091A9FB6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F1952-184D-524B-9E0C-1ACE71E357A3}" type="datetimeFigureOut">
              <a:rPr lang="en-US" smtClean="0"/>
              <a:t>12/8/22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A04871-5124-0C8D-4F0E-92FE33B89B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4183A3-19A8-2288-0C35-B1537D7D9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9DC6C-3F70-D34C-8305-E3E6D8D443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694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FD0359-85ED-F8C4-AAA7-806D384AB9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FB8C25-4DE0-EA7B-F414-917E79510E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C9671D-4FAB-7B48-7EB3-402245BE0B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0A227D-0376-E566-04AF-2165FE8F2C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F1952-184D-524B-9E0C-1ACE71E357A3}" type="datetimeFigureOut">
              <a:rPr lang="en-US" smtClean="0"/>
              <a:t>12/8/22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94CC2C-0F00-E58B-3792-951839F2F8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7D57A4-81F9-7A40-796F-DC7A02B37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9DC6C-3F70-D34C-8305-E3E6D8D443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652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9F8C3B-5ECD-B986-C16E-72C157A5CA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140B034-6295-CF18-5B10-49D47DF0584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57A769-5C56-E3E3-E64D-B5A3244298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312A3D-BEE5-BEF4-E729-E71F50F382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F1952-184D-524B-9E0C-1ACE71E357A3}" type="datetimeFigureOut">
              <a:rPr lang="en-US" smtClean="0"/>
              <a:t>12/8/22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8F4684-20C6-4E04-9505-5C0A2661BD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35BD5B-A04A-BE03-C4CF-7456BB3CDD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9DC6C-3F70-D34C-8305-E3E6D8D443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079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C14BBF3-B9F8-7033-2AEF-A571BB8789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DD3189-9332-D137-0947-E161B7AF1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C93E56-228C-B6FA-2B9C-4940FCB435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6F1952-184D-524B-9E0C-1ACE71E357A3}" type="datetimeFigureOut">
              <a:rPr lang="en-US" smtClean="0"/>
              <a:t>12/8/22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3A63E2-4DAF-BF89-9299-3672A13648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356C2E-1010-C390-0CCB-B0EEC2593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A9DC6C-3F70-D34C-8305-E3E6D8D443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640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Poppins" pitchFamily="2" charset="77"/>
          <a:ea typeface="+mj-ea"/>
          <a:cs typeface="Poppins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venir Book" panose="02000503020000020003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venir Book" panose="02000503020000020003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venir Book" panose="02000503020000020003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venir Book" panose="02000503020000020003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venir Book" panose="02000503020000020003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1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text&#10;&#10;Description automatically generated">
            <a:extLst>
              <a:ext uri="{FF2B5EF4-FFF2-40B4-BE49-F238E27FC236}">
                <a16:creationId xmlns:a16="http://schemas.microsoft.com/office/drawing/2014/main" id="{FC050B34-4B02-FE91-52DD-32BB999894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F1D1076-5C72-300E-1868-626E96F3F85B}"/>
              </a:ext>
            </a:extLst>
          </p:cNvPr>
          <p:cNvSpPr txBox="1">
            <a:spLocks/>
          </p:cNvSpPr>
          <p:nvPr/>
        </p:nvSpPr>
        <p:spPr>
          <a:xfrm>
            <a:off x="9246909" y="6583676"/>
            <a:ext cx="2945091" cy="274324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r" defTabSz="914400" rtl="0" eaLnBrk="1" latinLnBrk="0" hangingPunct="1">
              <a:defRPr sz="1000" b="1" kern="1200">
                <a:solidFill>
                  <a:schemeClr val="bg1">
                    <a:lumMod val="65000"/>
                  </a:schemeClr>
                </a:solidFill>
                <a:latin typeface="Avenir Book" panose="02000503020000020003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00" dirty="0">
                <a:solidFill>
                  <a:schemeClr val="bg1"/>
                </a:solidFill>
              </a:rPr>
              <a:t>1up Corp © Free Marketing Board Deck Template </a:t>
            </a:r>
            <a:fld id="{BAA9DC6C-3F70-D34C-8305-E3E6D8D44348}" type="slidenum">
              <a:rPr lang="en-US" sz="700" smtClean="0">
                <a:solidFill>
                  <a:schemeClr val="bg1"/>
                </a:solidFill>
              </a:rPr>
              <a:pPr/>
              <a:t>1</a:t>
            </a:fld>
            <a:r>
              <a:rPr lang="en-US" sz="700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13" name="Picture 12" descr="Logo&#10;&#10;Description automatically generated">
            <a:extLst>
              <a:ext uri="{FF2B5EF4-FFF2-40B4-BE49-F238E27FC236}">
                <a16:creationId xmlns:a16="http://schemas.microsoft.com/office/drawing/2014/main" id="{D7E4C4E5-864B-CFD1-24DD-C22E85FDE4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92765" y="6222140"/>
            <a:ext cx="394897" cy="394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405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E50341D6-2D01-AEAD-4B16-AAEC8F2EFB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tx2"/>
                </a:solidFill>
                <a:latin typeface="Gilroy Bold" pitchFamily="2" charset="77"/>
              </a:rPr>
              <a:t>What to Look Forward to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E049377-7558-8146-5D17-00D1748D5F4C}"/>
              </a:ext>
            </a:extLst>
          </p:cNvPr>
          <p:cNvSpPr/>
          <p:nvPr/>
        </p:nvSpPr>
        <p:spPr>
          <a:xfrm>
            <a:off x="838198" y="1857506"/>
            <a:ext cx="4671449" cy="3371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solidFill>
                  <a:schemeClr val="accent2"/>
                </a:solidFill>
                <a:latin typeface="Gilroy SemiBold" pitchFamily="2" charset="77"/>
                <a:ea typeface="Source Sans Pro" panose="020B0503030403020204" pitchFamily="34" charset="0"/>
                <a:cs typeface="Poppins SemiBold" pitchFamily="2" charset="77"/>
              </a:rPr>
              <a:t>Our new web app launches next month and we expect a ton of interest.</a:t>
            </a:r>
          </a:p>
          <a:p>
            <a:pPr>
              <a:lnSpc>
                <a:spcPct val="150000"/>
              </a:lnSpc>
            </a:pPr>
            <a:endParaRPr lang="en-US" b="1" dirty="0">
              <a:solidFill>
                <a:schemeClr val="accent2"/>
              </a:solidFill>
              <a:latin typeface="Gilroy SemiBold" pitchFamily="2" charset="77"/>
              <a:ea typeface="Source Sans Pro" panose="020B0503030403020204" pitchFamily="34" charset="0"/>
              <a:cs typeface="Poppins SemiBold" pitchFamily="2" charset="77"/>
            </a:endParaRP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chemeClr val="accent3"/>
                </a:solidFill>
                <a:latin typeface="Gilroy SemiBold" pitchFamily="2" charset="77"/>
                <a:ea typeface="Source Sans Pro" panose="020B0503030403020204" pitchFamily="34" charset="0"/>
                <a:cs typeface="Poppins SemiBold" pitchFamily="2" charset="77"/>
              </a:rPr>
              <a:t>How you can help us: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3"/>
                </a:solidFill>
                <a:latin typeface="Gilroy SemiBold" pitchFamily="2" charset="77"/>
                <a:ea typeface="Source Sans Pro" panose="020B0503030403020204" pitchFamily="34" charset="0"/>
                <a:cs typeface="Poppins SemiBold" pitchFamily="2" charset="77"/>
              </a:rPr>
              <a:t>Share our social media posts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3"/>
                </a:solidFill>
                <a:latin typeface="Gilroy SemiBold" pitchFamily="2" charset="77"/>
                <a:ea typeface="Source Sans Pro" panose="020B0503030403020204" pitchFamily="34" charset="0"/>
                <a:cs typeface="Poppins SemiBold" pitchFamily="2" charset="77"/>
              </a:rPr>
              <a:t>Send our launch email to your other portfolio companies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3"/>
                </a:solidFill>
                <a:latin typeface="Gilroy SemiBold" pitchFamily="2" charset="77"/>
                <a:ea typeface="Source Sans Pro" panose="020B0503030403020204" pitchFamily="34" charset="0"/>
                <a:cs typeface="Poppins SemiBold" pitchFamily="2" charset="77"/>
              </a:rPr>
              <a:t>Use the beta and share your feedback</a:t>
            </a:r>
          </a:p>
        </p:txBody>
      </p:sp>
      <p:pic>
        <p:nvPicPr>
          <p:cNvPr id="2" name="Picture 1" descr="FIDO Passwordless Policy Management">
            <a:extLst>
              <a:ext uri="{FF2B5EF4-FFF2-40B4-BE49-F238E27FC236}">
                <a16:creationId xmlns:a16="http://schemas.microsoft.com/office/drawing/2014/main" id="{DE896A85-51C6-46EE-3031-BEC34620C50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191" b="-7081"/>
          <a:stretch/>
        </p:blipFill>
        <p:spPr bwMode="auto">
          <a:xfrm>
            <a:off x="5697571" y="912510"/>
            <a:ext cx="6395813" cy="5883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663D8CC-56B0-9DC6-E71E-80545E63F1D2}"/>
              </a:ext>
            </a:extLst>
          </p:cNvPr>
          <p:cNvSpPr txBox="1">
            <a:spLocks/>
          </p:cNvSpPr>
          <p:nvPr/>
        </p:nvSpPr>
        <p:spPr>
          <a:xfrm>
            <a:off x="9246909" y="6583676"/>
            <a:ext cx="2945091" cy="274324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r" defTabSz="914400" rtl="0" eaLnBrk="1" latinLnBrk="0" hangingPunct="1">
              <a:defRPr sz="1000" b="1" kern="1200">
                <a:solidFill>
                  <a:schemeClr val="bg1">
                    <a:lumMod val="65000"/>
                  </a:schemeClr>
                </a:solidFill>
                <a:latin typeface="Avenir Book" panose="02000503020000020003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00" dirty="0"/>
              <a:t>1up Corp © Free Marketing Board Deck Template </a:t>
            </a:r>
            <a:fld id="{BAA9DC6C-3F70-D34C-8305-E3E6D8D44348}" type="slidenum">
              <a:rPr lang="en-US" sz="700" smtClean="0"/>
              <a:pPr/>
              <a:t>10</a:t>
            </a:fld>
            <a:r>
              <a:rPr lang="en-US" sz="700" dirty="0"/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1057676-0C05-7865-AE76-A372E811150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002"/>
          <a:stretch/>
        </p:blipFill>
        <p:spPr bwMode="auto">
          <a:xfrm>
            <a:off x="6025725" y="1690688"/>
            <a:ext cx="5747541" cy="3230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C411D9EC-D82C-8108-1EB9-6899008AE3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692765" y="6222140"/>
            <a:ext cx="394897" cy="394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6440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E50341D6-2D01-AEAD-4B16-AAEC8F2EFB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tx2"/>
                </a:solidFill>
                <a:latin typeface="Gilroy Bold" pitchFamily="2" charset="77"/>
              </a:rPr>
              <a:t>Key Marketing Highlights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E049377-7558-8146-5D17-00D1748D5F4C}"/>
              </a:ext>
            </a:extLst>
          </p:cNvPr>
          <p:cNvSpPr/>
          <p:nvPr/>
        </p:nvSpPr>
        <p:spPr>
          <a:xfrm>
            <a:off x="838198" y="1857506"/>
            <a:ext cx="8902487" cy="27821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Gilroy Medium" pitchFamily="2" charset="77"/>
                <a:ea typeface="Source Sans Pro" panose="020B0503030403020204" pitchFamily="34" charset="0"/>
                <a:cs typeface="Poppins SemiBold" pitchFamily="2" charset="77"/>
              </a:rPr>
              <a:t>Revenue Sourced by Marketing Last Quarter -</a:t>
            </a:r>
            <a:r>
              <a:rPr lang="en-US" dirty="0">
                <a:solidFill>
                  <a:schemeClr val="accent2"/>
                </a:solidFill>
                <a:latin typeface="Gilroy Medium" pitchFamily="2" charset="77"/>
                <a:ea typeface="Source Sans Pro" panose="020B0503030403020204" pitchFamily="34" charset="0"/>
                <a:cs typeface="Poppins SemiBold" pitchFamily="2" charset="77"/>
              </a:rPr>
              <a:t> $X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Gilroy Medium" pitchFamily="2" charset="77"/>
                <a:ea typeface="Source Sans Pro" panose="020B0503030403020204" pitchFamily="34" charset="0"/>
                <a:cs typeface="Poppins SemiBold" pitchFamily="2" charset="77"/>
              </a:rPr>
              <a:t>Marketing-Sourced Revenue Target Next Quarter -</a:t>
            </a:r>
            <a:r>
              <a:rPr lang="en-US" dirty="0">
                <a:solidFill>
                  <a:schemeClr val="accent3"/>
                </a:solidFill>
                <a:latin typeface="Gilroy Medium" pitchFamily="2" charset="77"/>
                <a:ea typeface="Source Sans Pro" panose="020B0503030403020204" pitchFamily="34" charset="0"/>
                <a:cs typeface="Poppins SemiBold" pitchFamily="2" charset="77"/>
              </a:rPr>
              <a:t> $X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Gilroy Medium" pitchFamily="2" charset="77"/>
                <a:ea typeface="Source Sans Pro" panose="020B0503030403020204" pitchFamily="34" charset="0"/>
                <a:cs typeface="Poppins SemiBold" pitchFamily="2" charset="77"/>
              </a:rPr>
              <a:t>Marketing has delivered in</a:t>
            </a:r>
            <a:r>
              <a:rPr lang="en-US" dirty="0">
                <a:solidFill>
                  <a:schemeClr val="accent4"/>
                </a:solidFill>
                <a:latin typeface="Gilroy Medium" pitchFamily="2" charset="77"/>
                <a:ea typeface="Source Sans Pro" panose="020B0503030403020204" pitchFamily="34" charset="0"/>
                <a:cs typeface="Poppins SemiBold" pitchFamily="2" charset="77"/>
              </a:rPr>
              <a:t> X% </a:t>
            </a:r>
            <a:r>
              <a:rPr lang="en-US" dirty="0">
                <a:latin typeface="Gilroy Medium" pitchFamily="2" charset="77"/>
                <a:ea typeface="Source Sans Pro" panose="020B0503030403020204" pitchFamily="34" charset="0"/>
                <a:cs typeface="Poppins SemiBold" pitchFamily="2" charset="77"/>
              </a:rPr>
              <a:t>of the target revenue for this year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Gilroy Medium" pitchFamily="2" charset="77"/>
                <a:ea typeface="Source Sans Pro" panose="020B0503030403020204" pitchFamily="34" charset="0"/>
                <a:cs typeface="Poppins SemiBold" pitchFamily="2" charset="77"/>
              </a:rPr>
              <a:t>Marketing brought in</a:t>
            </a:r>
            <a:r>
              <a:rPr lang="en-US" dirty="0">
                <a:solidFill>
                  <a:schemeClr val="accent5"/>
                </a:solidFill>
                <a:latin typeface="Gilroy Medium" pitchFamily="2" charset="77"/>
                <a:ea typeface="Source Sans Pro" panose="020B0503030403020204" pitchFamily="34" charset="0"/>
                <a:cs typeface="Poppins SemiBold" pitchFamily="2" charset="77"/>
              </a:rPr>
              <a:t> X </a:t>
            </a:r>
            <a:r>
              <a:rPr lang="en-US" dirty="0">
                <a:latin typeface="Gilroy Medium" pitchFamily="2" charset="77"/>
                <a:ea typeface="Source Sans Pro" panose="020B0503030403020204" pitchFamily="34" charset="0"/>
                <a:cs typeface="Poppins SemiBold" pitchFamily="2" charset="77"/>
              </a:rPr>
              <a:t>customers, up</a:t>
            </a:r>
            <a:r>
              <a:rPr lang="en-US" dirty="0">
                <a:solidFill>
                  <a:schemeClr val="accent5"/>
                </a:solidFill>
                <a:latin typeface="Gilroy Medium" pitchFamily="2" charset="77"/>
                <a:ea typeface="Source Sans Pro" panose="020B0503030403020204" pitchFamily="34" charset="0"/>
                <a:cs typeface="Poppins SemiBold" pitchFamily="2" charset="77"/>
              </a:rPr>
              <a:t> X% </a:t>
            </a:r>
            <a:r>
              <a:rPr lang="en-US" dirty="0">
                <a:latin typeface="Gilroy Medium" pitchFamily="2" charset="77"/>
                <a:ea typeface="Source Sans Pro" panose="020B0503030403020204" pitchFamily="34" charset="0"/>
                <a:cs typeface="Poppins SemiBold" pitchFamily="2" charset="77"/>
              </a:rPr>
              <a:t>from the previous quarter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Gilroy Medium" pitchFamily="2" charset="77"/>
                <a:ea typeface="Source Sans Pro" panose="020B0503030403020204" pitchFamily="34" charset="0"/>
                <a:cs typeface="Poppins SemiBold" pitchFamily="2" charset="77"/>
              </a:rPr>
              <a:t>Marketing generated</a:t>
            </a:r>
            <a:r>
              <a:rPr lang="en-US" dirty="0">
                <a:solidFill>
                  <a:schemeClr val="tx2"/>
                </a:solidFill>
                <a:latin typeface="Gilroy Medium" pitchFamily="2" charset="77"/>
                <a:ea typeface="Source Sans Pro" panose="020B0503030403020204" pitchFamily="34" charset="0"/>
                <a:cs typeface="Poppins SemiBold" pitchFamily="2" charset="77"/>
              </a:rPr>
              <a:t> X% </a:t>
            </a:r>
            <a:r>
              <a:rPr lang="en-US" dirty="0">
                <a:latin typeface="Gilroy Medium" pitchFamily="2" charset="77"/>
                <a:ea typeface="Source Sans Pro" panose="020B0503030403020204" pitchFamily="34" charset="0"/>
                <a:cs typeface="Poppins SemiBold" pitchFamily="2" charset="77"/>
              </a:rPr>
              <a:t>of all customers closed, up from </a:t>
            </a:r>
            <a:r>
              <a:rPr lang="en-US" dirty="0">
                <a:solidFill>
                  <a:schemeClr val="tx2"/>
                </a:solidFill>
                <a:latin typeface="Gilroy Medium" pitchFamily="2" charset="77"/>
                <a:ea typeface="Source Sans Pro" panose="020B0503030403020204" pitchFamily="34" charset="0"/>
                <a:cs typeface="Poppins SemiBold" pitchFamily="2" charset="77"/>
              </a:rPr>
              <a:t>X% </a:t>
            </a:r>
            <a:r>
              <a:rPr lang="en-US" dirty="0">
                <a:latin typeface="Gilroy Medium" pitchFamily="2" charset="77"/>
                <a:ea typeface="Source Sans Pro" panose="020B0503030403020204" pitchFamily="34" charset="0"/>
                <a:cs typeface="Poppins SemiBold" pitchFamily="2" charset="77"/>
              </a:rPr>
              <a:t>the previous year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2ACF5254-3A8B-A8A1-3C52-B2DF3A3EEFF2}"/>
              </a:ext>
            </a:extLst>
          </p:cNvPr>
          <p:cNvSpPr txBox="1">
            <a:spLocks/>
          </p:cNvSpPr>
          <p:nvPr/>
        </p:nvSpPr>
        <p:spPr>
          <a:xfrm>
            <a:off x="9246909" y="6583676"/>
            <a:ext cx="2945091" cy="274324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r" defTabSz="914400" rtl="0" eaLnBrk="1" latinLnBrk="0" hangingPunct="1">
              <a:defRPr sz="1000" b="1" kern="1200">
                <a:solidFill>
                  <a:schemeClr val="bg1">
                    <a:lumMod val="65000"/>
                  </a:schemeClr>
                </a:solidFill>
                <a:latin typeface="Avenir Book" panose="02000503020000020003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00" dirty="0"/>
              <a:t>1up Corp © Free Marketing Board Deck Template </a:t>
            </a:r>
            <a:fld id="{BAA9DC6C-3F70-D34C-8305-E3E6D8D44348}" type="slidenum">
              <a:rPr lang="en-US" sz="700" smtClean="0"/>
              <a:pPr/>
              <a:t>2</a:t>
            </a:fld>
            <a:r>
              <a:rPr lang="en-US" sz="700" dirty="0"/>
              <a:t> </a:t>
            </a:r>
          </a:p>
        </p:txBody>
      </p:sp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497EAE44-7F17-7D9F-698C-32D410197B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92765" y="6222140"/>
            <a:ext cx="394897" cy="394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916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EE6D9FAC-C4E3-ABCD-64FA-D3D7F177A6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tx2"/>
                </a:solidFill>
                <a:latin typeface="Gilroy Bold" pitchFamily="2" charset="77"/>
              </a:rPr>
              <a:t>Leads Generated by Marketing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99BE3590-D2B0-9354-4676-B6C8DCCCA39B}"/>
              </a:ext>
            </a:extLst>
          </p:cNvPr>
          <p:cNvSpPr txBox="1">
            <a:spLocks/>
          </p:cNvSpPr>
          <p:nvPr/>
        </p:nvSpPr>
        <p:spPr>
          <a:xfrm>
            <a:off x="9246909" y="6583676"/>
            <a:ext cx="2945091" cy="274324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r" defTabSz="914400" rtl="0" eaLnBrk="1" latinLnBrk="0" hangingPunct="1">
              <a:defRPr sz="1000" b="1" kern="1200">
                <a:solidFill>
                  <a:schemeClr val="bg1">
                    <a:lumMod val="65000"/>
                  </a:schemeClr>
                </a:solidFill>
                <a:latin typeface="Avenir Book" panose="02000503020000020003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00" dirty="0"/>
              <a:t>1up Corp © Free Marketing Board Deck Template </a:t>
            </a:r>
            <a:fld id="{BAA9DC6C-3F70-D34C-8305-E3E6D8D44348}" type="slidenum">
              <a:rPr lang="en-US" sz="700" smtClean="0"/>
              <a:pPr/>
              <a:t>3</a:t>
            </a:fld>
            <a:r>
              <a:rPr lang="en-US" sz="700" dirty="0"/>
              <a:t> </a:t>
            </a:r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669D0BBF-912D-CB9C-AB08-EECDA4D445A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07975565"/>
              </p:ext>
            </p:extLst>
          </p:nvPr>
        </p:nvGraphicFramePr>
        <p:xfrm>
          <a:off x="838199" y="1429882"/>
          <a:ext cx="9745301" cy="4735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3" name="Picture 12" descr="Logo&#10;&#10;Description automatically generated">
            <a:extLst>
              <a:ext uri="{FF2B5EF4-FFF2-40B4-BE49-F238E27FC236}">
                <a16:creationId xmlns:a16="http://schemas.microsoft.com/office/drawing/2014/main" id="{BB3FE369-C4E1-0E68-48C1-9148A88FC4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92765" y="6222140"/>
            <a:ext cx="394897" cy="394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6476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title"/>
          </p:nvPr>
        </p:nvSpPr>
        <p:spPr>
          <a:xfrm>
            <a:off x="1981200" y="566738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b="1" dirty="0">
                <a:solidFill>
                  <a:srgbClr val="FFFFFF"/>
                </a:solidFill>
                <a:latin typeface="Avenir Next" charset="0"/>
                <a:ea typeface="Avenir Next" charset="0"/>
                <a:cs typeface="Avenir Next" charset="0"/>
              </a:rPr>
              <a:t>New Customers by Source</a:t>
            </a:r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69B04EAB-653C-4EAB-3BC7-18E1102C2444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Poppins" pitchFamily="2" charset="77"/>
                <a:ea typeface="+mj-ea"/>
                <a:cs typeface="Poppins" pitchFamily="2" charset="77"/>
              </a:defRPr>
            </a:lvl1pPr>
          </a:lstStyle>
          <a:p>
            <a:r>
              <a:rPr lang="en-US" b="1" dirty="0">
                <a:solidFill>
                  <a:schemeClr val="tx2"/>
                </a:solidFill>
                <a:latin typeface="Gilroy Bold" pitchFamily="2" charset="77"/>
              </a:rPr>
              <a:t>New Customers Generated by Marketing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FCAD3E1-B497-007C-F286-793FF190EBAF}"/>
              </a:ext>
            </a:extLst>
          </p:cNvPr>
          <p:cNvSpPr txBox="1">
            <a:spLocks/>
          </p:cNvSpPr>
          <p:nvPr/>
        </p:nvSpPr>
        <p:spPr>
          <a:xfrm>
            <a:off x="9246909" y="6583676"/>
            <a:ext cx="2945091" cy="274324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r" defTabSz="914400" rtl="0" eaLnBrk="1" latinLnBrk="0" hangingPunct="1">
              <a:defRPr sz="1000" b="1" kern="1200">
                <a:solidFill>
                  <a:schemeClr val="bg1">
                    <a:lumMod val="65000"/>
                  </a:schemeClr>
                </a:solidFill>
                <a:latin typeface="Avenir Book" panose="02000503020000020003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00" dirty="0"/>
              <a:t>1up Corp © Free Marketing Board Deck Template </a:t>
            </a:r>
            <a:fld id="{BAA9DC6C-3F70-D34C-8305-E3E6D8D44348}" type="slidenum">
              <a:rPr lang="en-US" sz="700" smtClean="0"/>
              <a:pPr/>
              <a:t>4</a:t>
            </a:fld>
            <a:r>
              <a:rPr lang="en-US" sz="700" dirty="0"/>
              <a:t> 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00000000-0008-0000-0500-00004D14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71941299"/>
              </p:ext>
            </p:extLst>
          </p:nvPr>
        </p:nvGraphicFramePr>
        <p:xfrm>
          <a:off x="1030712" y="1690688"/>
          <a:ext cx="9931400" cy="4152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8A8C3507-BAD0-AD43-3B2F-9098A6C090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92765" y="6222140"/>
            <a:ext cx="394897" cy="39489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title"/>
          </p:nvPr>
        </p:nvSpPr>
        <p:spPr>
          <a:xfrm>
            <a:off x="1981200" y="566738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b="1" dirty="0">
                <a:solidFill>
                  <a:srgbClr val="FFFFFF"/>
                </a:solidFill>
                <a:latin typeface="Avenir Next" charset="0"/>
                <a:ea typeface="Avenir Next" charset="0"/>
                <a:cs typeface="Avenir Next" charset="0"/>
              </a:rPr>
              <a:t>New Customers by Source</a:t>
            </a:r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69B04EAB-653C-4EAB-3BC7-18E1102C2444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Poppins" pitchFamily="2" charset="77"/>
                <a:ea typeface="+mj-ea"/>
                <a:cs typeface="Poppins" pitchFamily="2" charset="77"/>
              </a:defRPr>
            </a:lvl1pPr>
          </a:lstStyle>
          <a:p>
            <a:r>
              <a:rPr lang="en-US" b="1" dirty="0">
                <a:solidFill>
                  <a:schemeClr val="tx2"/>
                </a:solidFill>
                <a:latin typeface="Gilroy Bold" pitchFamily="2" charset="77"/>
              </a:rPr>
              <a:t>% Customers Generated by Marketing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4A83D3D-0D0F-EFCB-2B71-8EEB63E6CC67}"/>
              </a:ext>
            </a:extLst>
          </p:cNvPr>
          <p:cNvSpPr txBox="1">
            <a:spLocks/>
          </p:cNvSpPr>
          <p:nvPr/>
        </p:nvSpPr>
        <p:spPr>
          <a:xfrm>
            <a:off x="9246909" y="6583676"/>
            <a:ext cx="2945091" cy="274324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r" defTabSz="914400" rtl="0" eaLnBrk="1" latinLnBrk="0" hangingPunct="1">
              <a:defRPr sz="1000" b="1" kern="1200">
                <a:solidFill>
                  <a:schemeClr val="bg1">
                    <a:lumMod val="65000"/>
                  </a:schemeClr>
                </a:solidFill>
                <a:latin typeface="Avenir Book" panose="02000503020000020003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00" dirty="0"/>
              <a:t>1up Corp © Free Marketing Board Deck Template </a:t>
            </a:r>
            <a:fld id="{BAA9DC6C-3F70-D34C-8305-E3E6D8D44348}" type="slidenum">
              <a:rPr lang="en-US" sz="700" smtClean="0"/>
              <a:pPr/>
              <a:t>5</a:t>
            </a:fld>
            <a:r>
              <a:rPr lang="en-US" sz="700" dirty="0"/>
              <a:t> 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00000000-0008-0000-0500-00004F14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91917136"/>
              </p:ext>
            </p:extLst>
          </p:nvPr>
        </p:nvGraphicFramePr>
        <p:xfrm>
          <a:off x="838200" y="1690688"/>
          <a:ext cx="9728200" cy="447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FABAEB0B-C63C-8A46-2EE3-B69AE95D8B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92765" y="6222140"/>
            <a:ext cx="394897" cy="394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5276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title"/>
          </p:nvPr>
        </p:nvSpPr>
        <p:spPr>
          <a:xfrm>
            <a:off x="1981200" y="566738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b="1" dirty="0">
                <a:solidFill>
                  <a:srgbClr val="FFFFFF"/>
                </a:solidFill>
                <a:latin typeface="Avenir Next" charset="0"/>
                <a:ea typeface="Avenir Next" charset="0"/>
                <a:cs typeface="Avenir Next" charset="0"/>
              </a:rPr>
              <a:t>New Customers by Source</a:t>
            </a:r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69B04EAB-653C-4EAB-3BC7-18E1102C2444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Poppins" pitchFamily="2" charset="77"/>
                <a:ea typeface="+mj-ea"/>
                <a:cs typeface="Poppins" pitchFamily="2" charset="77"/>
              </a:defRPr>
            </a:lvl1pPr>
          </a:lstStyle>
          <a:p>
            <a:r>
              <a:rPr lang="en-US" b="1" dirty="0">
                <a:solidFill>
                  <a:schemeClr val="tx2"/>
                </a:solidFill>
                <a:latin typeface="Gilroy Bold" pitchFamily="2" charset="77"/>
              </a:rPr>
              <a:t>% Customers Generated by Marketing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4A83D3D-0D0F-EFCB-2B71-8EEB63E6CC67}"/>
              </a:ext>
            </a:extLst>
          </p:cNvPr>
          <p:cNvSpPr txBox="1">
            <a:spLocks/>
          </p:cNvSpPr>
          <p:nvPr/>
        </p:nvSpPr>
        <p:spPr>
          <a:xfrm>
            <a:off x="9246909" y="6583676"/>
            <a:ext cx="2945091" cy="274324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r" defTabSz="914400" rtl="0" eaLnBrk="1" latinLnBrk="0" hangingPunct="1">
              <a:defRPr sz="1000" b="1" kern="1200">
                <a:solidFill>
                  <a:schemeClr val="bg1">
                    <a:lumMod val="65000"/>
                  </a:schemeClr>
                </a:solidFill>
                <a:latin typeface="Avenir Book" panose="02000503020000020003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00" dirty="0"/>
              <a:t>1up Corp © Free Marketing Board Deck Template </a:t>
            </a:r>
            <a:fld id="{BAA9DC6C-3F70-D34C-8305-E3E6D8D44348}" type="slidenum">
              <a:rPr lang="en-US" sz="700" smtClean="0"/>
              <a:pPr/>
              <a:t>6</a:t>
            </a:fld>
            <a:r>
              <a:rPr lang="en-US" sz="700" dirty="0"/>
              <a:t> 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00000000-0008-0000-0500-00004E14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78056155"/>
              </p:ext>
            </p:extLst>
          </p:nvPr>
        </p:nvGraphicFramePr>
        <p:xfrm>
          <a:off x="838200" y="1579562"/>
          <a:ext cx="9766300" cy="4711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3D3EC72C-2606-A2CB-296E-CA50677739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92765" y="6222140"/>
            <a:ext cx="394897" cy="394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8770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>
            <a:extLst>
              <a:ext uri="{FF2B5EF4-FFF2-40B4-BE49-F238E27FC236}">
                <a16:creationId xmlns:a16="http://schemas.microsoft.com/office/drawing/2014/main" id="{4D861C36-9E78-275C-F0B8-F8103AF25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tx2"/>
                </a:solidFill>
                <a:latin typeface="Gilroy Bold" pitchFamily="2" charset="77"/>
              </a:rPr>
              <a:t>Headcount &amp; Hiring Plans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846B5C-0B6C-9B8A-140B-36D80BCC4B56}"/>
              </a:ext>
            </a:extLst>
          </p:cNvPr>
          <p:cNvSpPr txBox="1">
            <a:spLocks/>
          </p:cNvSpPr>
          <p:nvPr/>
        </p:nvSpPr>
        <p:spPr>
          <a:xfrm>
            <a:off x="9246909" y="6583676"/>
            <a:ext cx="2945091" cy="274324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r" defTabSz="914400" rtl="0" eaLnBrk="1" latinLnBrk="0" hangingPunct="1">
              <a:defRPr sz="1000" b="1" kern="1200">
                <a:solidFill>
                  <a:schemeClr val="bg1">
                    <a:lumMod val="65000"/>
                  </a:schemeClr>
                </a:solidFill>
                <a:latin typeface="Avenir Book" panose="02000503020000020003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00" dirty="0"/>
              <a:t>1up Corp © Free Marketing Board Deck Template </a:t>
            </a:r>
            <a:fld id="{BAA9DC6C-3F70-D34C-8305-E3E6D8D44348}" type="slidenum">
              <a:rPr lang="en-US" sz="700" smtClean="0"/>
              <a:pPr/>
              <a:t>7</a:t>
            </a:fld>
            <a:r>
              <a:rPr lang="en-US" sz="700" dirty="0"/>
              <a:t>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C913500-8378-B661-84FC-1B1667C1EB2F}"/>
              </a:ext>
            </a:extLst>
          </p:cNvPr>
          <p:cNvSpPr/>
          <p:nvPr/>
        </p:nvSpPr>
        <p:spPr>
          <a:xfrm>
            <a:off x="838198" y="1857506"/>
            <a:ext cx="4023513" cy="27821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dirty="0">
                <a:latin typeface="Gilroy Medium" pitchFamily="2" charset="77"/>
                <a:ea typeface="Source Sans Pro" panose="020B0503030403020204" pitchFamily="34" charset="0"/>
                <a:cs typeface="Poppins SemiBold" pitchFamily="2" charset="77"/>
              </a:rPr>
              <a:t>Adding </a:t>
            </a:r>
            <a:r>
              <a:rPr lang="en-US" dirty="0">
                <a:solidFill>
                  <a:schemeClr val="accent4"/>
                </a:solidFill>
                <a:latin typeface="Gilroy Medium" pitchFamily="2" charset="77"/>
                <a:ea typeface="Source Sans Pro" panose="020B0503030403020204" pitchFamily="34" charset="0"/>
                <a:cs typeface="Poppins SemiBold" pitchFamily="2" charset="77"/>
              </a:rPr>
              <a:t>4</a:t>
            </a:r>
            <a:r>
              <a:rPr lang="en-US" dirty="0">
                <a:latin typeface="Gilroy Medium" pitchFamily="2" charset="77"/>
                <a:ea typeface="Source Sans Pro" panose="020B0503030403020204" pitchFamily="34" charset="0"/>
                <a:cs typeface="Poppins SemiBold" pitchFamily="2" charset="77"/>
              </a:rPr>
              <a:t> New Roles this Quarter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Gilroy Medium" pitchFamily="2" charset="77"/>
                <a:ea typeface="Source Sans Pro" panose="020B0503030403020204" pitchFamily="34" charset="0"/>
                <a:cs typeface="Poppins SemiBold" pitchFamily="2" charset="77"/>
              </a:rPr>
              <a:t>Head of Product Marketing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Gilroy Medium" pitchFamily="2" charset="77"/>
                <a:ea typeface="Source Sans Pro" panose="020B0503030403020204" pitchFamily="34" charset="0"/>
                <a:cs typeface="Poppins SemiBold" pitchFamily="2" charset="77"/>
              </a:rPr>
              <a:t>Demand-Gen Manager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Gilroy Medium" pitchFamily="2" charset="77"/>
                <a:ea typeface="Source Sans Pro" panose="020B0503030403020204" pitchFamily="34" charset="0"/>
                <a:cs typeface="Poppins SemiBold" pitchFamily="2" charset="77"/>
              </a:rPr>
              <a:t>Content Marketing Specialist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Gilroy Medium" pitchFamily="2" charset="77"/>
                <a:ea typeface="Source Sans Pro" panose="020B0503030403020204" pitchFamily="34" charset="0"/>
                <a:cs typeface="Poppins SemiBold" pitchFamily="2" charset="77"/>
              </a:rPr>
              <a:t>Visual Designer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9A66B7C4-829D-85BA-2BF0-3C52D112710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86566399"/>
              </p:ext>
            </p:extLst>
          </p:nvPr>
        </p:nvGraphicFramePr>
        <p:xfrm>
          <a:off x="5721790" y="1242474"/>
          <a:ext cx="5632010" cy="43797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3FEB9AF6-D320-7A13-F331-EFBFD5BDD3F4}"/>
              </a:ext>
            </a:extLst>
          </p:cNvPr>
          <p:cNvSpPr txBox="1"/>
          <p:nvPr/>
        </p:nvSpPr>
        <p:spPr>
          <a:xfrm>
            <a:off x="6234066" y="1605243"/>
            <a:ext cx="2882774" cy="5661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b="1" dirty="0">
                <a:latin typeface="Gilroy SemiBold" pitchFamily="2" charset="77"/>
                <a:ea typeface="Source Sans Pro" panose="020B0503030403020204" pitchFamily="34" charset="0"/>
                <a:cs typeface="Poppins SemiBold" pitchFamily="2" charset="77"/>
              </a:rPr>
              <a:t>Marketing Org Snapshot</a:t>
            </a:r>
          </a:p>
        </p:txBody>
      </p:sp>
      <p:pic>
        <p:nvPicPr>
          <p:cNvPr id="14" name="Picture 13" descr="Logo&#10;&#10;Description automatically generated">
            <a:extLst>
              <a:ext uri="{FF2B5EF4-FFF2-40B4-BE49-F238E27FC236}">
                <a16:creationId xmlns:a16="http://schemas.microsoft.com/office/drawing/2014/main" id="{A688A339-1994-9608-22F5-1898B103AEA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692765" y="6222140"/>
            <a:ext cx="394897" cy="394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9674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212FAB7E-62A1-4DA1-7C0D-8D24CD7953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6300468"/>
              </p:ext>
            </p:extLst>
          </p:nvPr>
        </p:nvGraphicFramePr>
        <p:xfrm>
          <a:off x="4932253" y="2578543"/>
          <a:ext cx="5582138" cy="219964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91069">
                  <a:extLst>
                    <a:ext uri="{9D8B030D-6E8A-4147-A177-3AD203B41FA5}">
                      <a16:colId xmlns:a16="http://schemas.microsoft.com/office/drawing/2014/main" val="2465205506"/>
                    </a:ext>
                  </a:extLst>
                </a:gridCol>
                <a:gridCol w="2791069">
                  <a:extLst>
                    <a:ext uri="{9D8B030D-6E8A-4147-A177-3AD203B41FA5}">
                      <a16:colId xmlns:a16="http://schemas.microsoft.com/office/drawing/2014/main" val="3877290370"/>
                    </a:ext>
                  </a:extLst>
                </a:gridCol>
              </a:tblGrid>
              <a:tr h="1099821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8126150"/>
                  </a:ext>
                </a:extLst>
              </a:tr>
              <a:tr h="109982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2316648"/>
                  </a:ext>
                </a:extLst>
              </a:tr>
            </a:tbl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66CB54F8-F6A9-54BC-37A4-8EF57DEC9443}"/>
              </a:ext>
            </a:extLst>
          </p:cNvPr>
          <p:cNvSpPr/>
          <p:nvPr/>
        </p:nvSpPr>
        <p:spPr>
          <a:xfrm>
            <a:off x="4932252" y="2209211"/>
            <a:ext cx="5582138" cy="369332"/>
          </a:xfrm>
          <a:prstGeom prst="rect">
            <a:avLst/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8263272-FADE-8C4F-60B9-C12B9305FE5B}"/>
              </a:ext>
            </a:extLst>
          </p:cNvPr>
          <p:cNvSpPr txBox="1"/>
          <p:nvPr/>
        </p:nvSpPr>
        <p:spPr>
          <a:xfrm>
            <a:off x="7327219" y="2239988"/>
            <a:ext cx="7922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Pricing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160F738-10A9-7FCD-BF3C-09EA0BBB181B}"/>
              </a:ext>
            </a:extLst>
          </p:cNvPr>
          <p:cNvSpPr/>
          <p:nvPr/>
        </p:nvSpPr>
        <p:spPr>
          <a:xfrm rot="16200000">
            <a:off x="3647765" y="3493698"/>
            <a:ext cx="2199642" cy="369332"/>
          </a:xfrm>
          <a:prstGeom prst="rect">
            <a:avLst/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18DF5B9-438C-CD19-DF20-C1E0DAFD74E2}"/>
              </a:ext>
            </a:extLst>
          </p:cNvPr>
          <p:cNvSpPr txBox="1"/>
          <p:nvPr/>
        </p:nvSpPr>
        <p:spPr>
          <a:xfrm rot="16200000">
            <a:off x="4268127" y="3393194"/>
            <a:ext cx="9589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Features</a:t>
            </a:r>
          </a:p>
        </p:txBody>
      </p:sp>
      <p:pic>
        <p:nvPicPr>
          <p:cNvPr id="13" name="Picture 4" descr="admin | Doug Wall Construction">
            <a:extLst>
              <a:ext uri="{FF2B5EF4-FFF2-40B4-BE49-F238E27FC236}">
                <a16:creationId xmlns:a16="http://schemas.microsoft.com/office/drawing/2014/main" id="{A8963290-52DE-9111-7F10-B1F4A1E930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2808" y="2863020"/>
            <a:ext cx="684062" cy="684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Pin on UX Catch All">
            <a:extLst>
              <a:ext uri="{FF2B5EF4-FFF2-40B4-BE49-F238E27FC236}">
                <a16:creationId xmlns:a16="http://schemas.microsoft.com/office/drawing/2014/main" id="{875F6AAC-235C-3871-D7D9-BC89F0FE4F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425" y="2776184"/>
            <a:ext cx="976537" cy="575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4B2BD7C-FC59-AD8B-53DF-05AA0A562B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60253" y="3794865"/>
            <a:ext cx="471073" cy="463351"/>
          </a:xfrm>
          <a:prstGeom prst="rect">
            <a:avLst/>
          </a:prstGeom>
        </p:spPr>
      </p:pic>
      <p:pic>
        <p:nvPicPr>
          <p:cNvPr id="16" name="Picture 14" descr="Tristan Thom">
            <a:extLst>
              <a:ext uri="{FF2B5EF4-FFF2-40B4-BE49-F238E27FC236}">
                <a16:creationId xmlns:a16="http://schemas.microsoft.com/office/drawing/2014/main" id="{59AA7124-2FC4-A83A-6DD7-D47EB77B70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9377" y="2684603"/>
            <a:ext cx="929979" cy="46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A7AFD87-6E6F-CE83-C471-DD239AC52DD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40053" y="4045390"/>
            <a:ext cx="723586" cy="376995"/>
          </a:xfrm>
          <a:prstGeom prst="rect">
            <a:avLst/>
          </a:prstGeom>
        </p:spPr>
      </p:pic>
      <p:sp>
        <p:nvSpPr>
          <p:cNvPr id="20" name="Title 3">
            <a:extLst>
              <a:ext uri="{FF2B5EF4-FFF2-40B4-BE49-F238E27FC236}">
                <a16:creationId xmlns:a16="http://schemas.microsoft.com/office/drawing/2014/main" id="{9408B04E-7A58-53A1-8A8E-0E8D9D63C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tx2"/>
                </a:solidFill>
                <a:latin typeface="Gilroy Bold" pitchFamily="2" charset="77"/>
              </a:rPr>
              <a:t>Competitive Landscape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832CBB8-1E55-459B-82C9-BB0F1D4BEC95}"/>
              </a:ext>
            </a:extLst>
          </p:cNvPr>
          <p:cNvSpPr/>
          <p:nvPr/>
        </p:nvSpPr>
        <p:spPr>
          <a:xfrm>
            <a:off x="838198" y="2155853"/>
            <a:ext cx="340688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accent3"/>
                </a:solidFill>
                <a:latin typeface="Gilroy SemiBold" pitchFamily="2" charset="77"/>
                <a:ea typeface="Source Sans Pro" panose="020B0503030403020204" pitchFamily="34" charset="0"/>
                <a:cs typeface="Poppins SemiBold" pitchFamily="2" charset="77"/>
              </a:rPr>
              <a:t>Hooli has launched a new product that competes directly with us</a:t>
            </a:r>
            <a:br>
              <a:rPr lang="en-US" sz="1600" b="1" dirty="0">
                <a:solidFill>
                  <a:schemeClr val="accent3"/>
                </a:solidFill>
                <a:latin typeface="Gilroy SemiBold" pitchFamily="2" charset="77"/>
                <a:ea typeface="Source Sans Pro" panose="020B0503030403020204" pitchFamily="34" charset="0"/>
                <a:cs typeface="Poppins SemiBold" pitchFamily="2" charset="77"/>
              </a:rPr>
            </a:br>
            <a:endParaRPr lang="en-US" sz="1600" b="1" dirty="0">
              <a:solidFill>
                <a:schemeClr val="accent3"/>
              </a:solidFill>
              <a:latin typeface="Gilroy SemiBold" pitchFamily="2" charset="77"/>
              <a:ea typeface="Source Sans Pro" panose="020B0503030403020204" pitchFamily="34" charset="0"/>
              <a:cs typeface="Poppins SemiBold" pitchFamily="2" charset="7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accent5"/>
                </a:solidFill>
                <a:latin typeface="Gilroy SemiBold" pitchFamily="2" charset="77"/>
                <a:ea typeface="Source Sans Pro" panose="020B0503030403020204" pitchFamily="34" charset="0"/>
                <a:cs typeface="Poppins SemiBold" pitchFamily="2" charset="77"/>
              </a:rPr>
              <a:t>Hexa has dropped out of our space and is no longer a competitor</a:t>
            </a:r>
            <a:br>
              <a:rPr lang="en-US" sz="1600" b="1" dirty="0">
                <a:solidFill>
                  <a:schemeClr val="accent5"/>
                </a:solidFill>
                <a:latin typeface="Gilroy SemiBold" pitchFamily="2" charset="77"/>
                <a:ea typeface="Source Sans Pro" panose="020B0503030403020204" pitchFamily="34" charset="0"/>
                <a:cs typeface="Poppins SemiBold" pitchFamily="2" charset="77"/>
              </a:rPr>
            </a:br>
            <a:endParaRPr lang="en-US" sz="1600" b="1" dirty="0">
              <a:solidFill>
                <a:schemeClr val="accent5"/>
              </a:solidFill>
              <a:latin typeface="Gilroy SemiBold" pitchFamily="2" charset="77"/>
              <a:ea typeface="Source Sans Pro" panose="020B0503030403020204" pitchFamily="34" charset="0"/>
              <a:cs typeface="Poppins SemiBold" pitchFamily="2" charset="7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accent4"/>
                </a:solidFill>
                <a:latin typeface="Gilroy SemiBold" pitchFamily="2" charset="77"/>
                <a:ea typeface="Source Sans Pro" panose="020B0503030403020204" pitchFamily="34" charset="0"/>
                <a:cs typeface="Poppins SemiBold" pitchFamily="2" charset="77"/>
              </a:rPr>
              <a:t>Allex is a new startup – keep an eye out for them!</a:t>
            </a:r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7AF357F8-0719-FADC-807C-61127DA1DBA1}"/>
              </a:ext>
            </a:extLst>
          </p:cNvPr>
          <p:cNvSpPr txBox="1">
            <a:spLocks/>
          </p:cNvSpPr>
          <p:nvPr/>
        </p:nvSpPr>
        <p:spPr>
          <a:xfrm>
            <a:off x="9246909" y="6583676"/>
            <a:ext cx="2945091" cy="274324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r" defTabSz="914400" rtl="0" eaLnBrk="1" latinLnBrk="0" hangingPunct="1">
              <a:defRPr sz="1000" b="1" kern="1200">
                <a:solidFill>
                  <a:schemeClr val="bg1">
                    <a:lumMod val="65000"/>
                  </a:schemeClr>
                </a:solidFill>
                <a:latin typeface="Avenir Book" panose="02000503020000020003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00" dirty="0"/>
              <a:t>1up Corp © Free Marketing Board Deck Template </a:t>
            </a:r>
            <a:fld id="{BAA9DC6C-3F70-D34C-8305-E3E6D8D44348}" type="slidenum">
              <a:rPr lang="en-US" sz="700" smtClean="0"/>
              <a:pPr/>
              <a:t>8</a:t>
            </a:fld>
            <a:r>
              <a:rPr lang="en-US" sz="700" dirty="0"/>
              <a:t> </a:t>
            </a:r>
          </a:p>
        </p:txBody>
      </p:sp>
      <p:pic>
        <p:nvPicPr>
          <p:cNvPr id="23" name="Picture 22" descr="Logo&#10;&#10;Description automatically generated">
            <a:extLst>
              <a:ext uri="{FF2B5EF4-FFF2-40B4-BE49-F238E27FC236}">
                <a16:creationId xmlns:a16="http://schemas.microsoft.com/office/drawing/2014/main" id="{C88A30D6-A055-D6A8-8735-BA9412A0E51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692765" y="6222140"/>
            <a:ext cx="394897" cy="394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5258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8EAD919-3276-863B-5E68-5463B27C78CB}"/>
              </a:ext>
            </a:extLst>
          </p:cNvPr>
          <p:cNvSpPr/>
          <p:nvPr/>
        </p:nvSpPr>
        <p:spPr>
          <a:xfrm rot="16200000">
            <a:off x="-92674" y="3772385"/>
            <a:ext cx="2231081" cy="369332"/>
          </a:xfrm>
          <a:prstGeom prst="rect">
            <a:avLst/>
          </a:prstGeom>
          <a:solidFill>
            <a:schemeClr val="accent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6469323-BF1B-337C-B62D-01D4C7E97928}"/>
              </a:ext>
            </a:extLst>
          </p:cNvPr>
          <p:cNvSpPr txBox="1"/>
          <p:nvPr/>
        </p:nvSpPr>
        <p:spPr>
          <a:xfrm rot="16200000">
            <a:off x="464541" y="3620761"/>
            <a:ext cx="10550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Attributes</a:t>
            </a:r>
          </a:p>
        </p:txBody>
      </p:sp>
      <p:graphicFrame>
        <p:nvGraphicFramePr>
          <p:cNvPr id="6" name="Table 3">
            <a:extLst>
              <a:ext uri="{FF2B5EF4-FFF2-40B4-BE49-F238E27FC236}">
                <a16:creationId xmlns:a16="http://schemas.microsoft.com/office/drawing/2014/main" id="{B980EFC0-3A92-799F-5DDB-9A7D2E73ED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459798"/>
              </p:ext>
            </p:extLst>
          </p:nvPr>
        </p:nvGraphicFramePr>
        <p:xfrm>
          <a:off x="1176756" y="2476711"/>
          <a:ext cx="8128001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1143">
                  <a:extLst>
                    <a:ext uri="{9D8B030D-6E8A-4147-A177-3AD203B41FA5}">
                      <a16:colId xmlns:a16="http://schemas.microsoft.com/office/drawing/2014/main" val="2726224041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1475341615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761305196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3311573896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3738830524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321422193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3128405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200" dirty="0">
                          <a:latin typeface="Avenir Book" panose="02000503020000020003" pitchFamily="2" charset="0"/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venir Book" panose="02000503020000020003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venir Book" panose="02000503020000020003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venir Book" panose="02000503020000020003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venir Book" panose="02000503020000020003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venir Book" panose="02000503020000020003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venir Book" panose="02000503020000020003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59755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>
                          <a:latin typeface="Avenir Book" panose="02000503020000020003" pitchFamily="2" charset="0"/>
                        </a:rPr>
                        <a:t>Integrations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✅</a:t>
                      </a:r>
                      <a:endParaRPr lang="en-US" sz="1200" b="1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✅</a:t>
                      </a:r>
                      <a:endParaRPr lang="en-US" sz="1200" b="1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✅</a:t>
                      </a:r>
                      <a:endParaRPr lang="en-US" sz="1200" b="1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✅</a:t>
                      </a:r>
                      <a:endParaRPr lang="en-US" sz="1200" b="1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✅</a:t>
                      </a:r>
                      <a:endParaRPr lang="en-US" sz="1200" b="1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✅</a:t>
                      </a:r>
                      <a:endParaRPr lang="en-US" sz="1200" b="1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91800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>
                          <a:latin typeface="Avenir Book" panose="02000503020000020003" pitchFamily="2" charset="0"/>
                        </a:rPr>
                        <a:t>Pricing</a:t>
                      </a:r>
                      <a:endParaRPr lang="en-US" sz="1200" dirty="0">
                        <a:latin typeface="Avenir Book" panose="02000503020000020003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✅</a:t>
                      </a:r>
                      <a:endParaRPr lang="en-US" sz="1200" b="1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✅</a:t>
                      </a:r>
                      <a:endParaRPr lang="en-US" sz="1200" b="1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✅</a:t>
                      </a:r>
                      <a:endParaRPr lang="en-US" sz="1200" b="1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Avenir Book" panose="02000503020000020003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Avenir Book" panose="02000503020000020003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✅</a:t>
                      </a:r>
                      <a:endParaRPr lang="en-US" sz="1200" b="1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76429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>
                          <a:latin typeface="Avenir Book" panose="02000503020000020003" pitchFamily="2" charset="0"/>
                        </a:rPr>
                        <a:t>Support</a:t>
                      </a:r>
                      <a:endParaRPr lang="en-US" sz="1200" dirty="0">
                        <a:latin typeface="Avenir Book" panose="02000503020000020003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✅</a:t>
                      </a:r>
                      <a:endParaRPr lang="en-US" sz="1200" b="1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Avenir Book" panose="02000503020000020003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Avenir Book" panose="02000503020000020003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✅</a:t>
                      </a:r>
                      <a:endParaRPr lang="en-US" sz="1200" b="1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✅</a:t>
                      </a:r>
                      <a:endParaRPr lang="en-US" sz="1200" b="1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Avenir Book" panose="02000503020000020003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0066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>
                          <a:latin typeface="Avenir Book" panose="02000503020000020003" pitchFamily="2" charset="0"/>
                        </a:rPr>
                        <a:t>Customization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✅</a:t>
                      </a:r>
                      <a:endParaRPr lang="en-US" sz="1200" b="1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Avenir Book" panose="02000503020000020003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✅</a:t>
                      </a:r>
                      <a:endParaRPr lang="en-US" sz="1200" b="1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Avenir Book" panose="02000503020000020003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✅</a:t>
                      </a:r>
                      <a:endParaRPr lang="en-US" sz="1200" b="1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Avenir Book" panose="02000503020000020003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6384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>
                          <a:latin typeface="Avenir Book" panose="02000503020000020003" pitchFamily="2" charset="0"/>
                        </a:rPr>
                        <a:t>Value</a:t>
                      </a:r>
                      <a:endParaRPr lang="en-US" sz="1200" dirty="0">
                        <a:latin typeface="Avenir Book" panose="02000503020000020003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✅</a:t>
                      </a:r>
                      <a:endParaRPr lang="en-US" sz="1200" b="1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✅</a:t>
                      </a:r>
                      <a:endParaRPr lang="en-US" sz="1200" b="1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✅</a:t>
                      </a:r>
                      <a:endParaRPr lang="en-US" sz="1200" b="1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Avenir Book" panose="02000503020000020003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Avenir Book" panose="02000503020000020003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Avenir Book" panose="02000503020000020003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86247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>
                          <a:latin typeface="Avenir Book" panose="02000503020000020003" pitchFamily="2" charset="0"/>
                        </a:rPr>
                        <a:t>Features</a:t>
                      </a:r>
                      <a:endParaRPr lang="en-US" sz="1200" dirty="0">
                        <a:latin typeface="Avenir Book" panose="02000503020000020003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✅</a:t>
                      </a:r>
                      <a:endParaRPr lang="en-US" sz="1200" b="1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latin typeface="Avenir Book" panose="02000503020000020003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latin typeface="Avenir Book" panose="02000503020000020003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✅</a:t>
                      </a:r>
                      <a:endParaRPr lang="en-US" sz="1200" b="1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Avenir Book" panose="02000503020000020003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✅</a:t>
                      </a:r>
                      <a:endParaRPr lang="en-US" sz="1200" b="1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6620307"/>
                  </a:ext>
                </a:extLst>
              </a:tr>
            </a:tbl>
          </a:graphicData>
        </a:graphic>
      </p:graphicFrame>
      <p:sp>
        <p:nvSpPr>
          <p:cNvPr id="18" name="Rectangle 17">
            <a:extLst>
              <a:ext uri="{FF2B5EF4-FFF2-40B4-BE49-F238E27FC236}">
                <a16:creationId xmlns:a16="http://schemas.microsoft.com/office/drawing/2014/main" id="{BBD9913C-DF97-191E-0B84-267BB4804FDD}"/>
              </a:ext>
            </a:extLst>
          </p:cNvPr>
          <p:cNvSpPr/>
          <p:nvPr/>
        </p:nvSpPr>
        <p:spPr>
          <a:xfrm>
            <a:off x="2339057" y="2106630"/>
            <a:ext cx="6965700" cy="369332"/>
          </a:xfrm>
          <a:prstGeom prst="rect">
            <a:avLst/>
          </a:prstGeom>
          <a:solidFill>
            <a:schemeClr val="accent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0A7FCD5-AC7D-E9B5-A522-F6267B38A4D7}"/>
              </a:ext>
            </a:extLst>
          </p:cNvPr>
          <p:cNvSpPr txBox="1"/>
          <p:nvPr/>
        </p:nvSpPr>
        <p:spPr>
          <a:xfrm>
            <a:off x="5427355" y="2121263"/>
            <a:ext cx="7922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Pricing</a:t>
            </a:r>
          </a:p>
        </p:txBody>
      </p:sp>
      <p:pic>
        <p:nvPicPr>
          <p:cNvPr id="20" name="Picture 6" descr="Pin on UX Catch All">
            <a:extLst>
              <a:ext uri="{FF2B5EF4-FFF2-40B4-BE49-F238E27FC236}">
                <a16:creationId xmlns:a16="http://schemas.microsoft.com/office/drawing/2014/main" id="{56EDE2DB-35EA-DB65-5B36-D1B2B3E3D22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99" r="-10588" b="20697"/>
          <a:stretch/>
        </p:blipFill>
        <p:spPr bwMode="auto">
          <a:xfrm>
            <a:off x="3735772" y="2552470"/>
            <a:ext cx="670554" cy="216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D004B632-382D-9DC8-5D7A-7585ADB6FA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33523" y="2486460"/>
            <a:ext cx="353924" cy="348123"/>
          </a:xfrm>
          <a:prstGeom prst="rect">
            <a:avLst/>
          </a:prstGeom>
        </p:spPr>
      </p:pic>
      <p:pic>
        <p:nvPicPr>
          <p:cNvPr id="22" name="Picture 14" descr="Tristan Thom">
            <a:extLst>
              <a:ext uri="{FF2B5EF4-FFF2-40B4-BE49-F238E27FC236}">
                <a16:creationId xmlns:a16="http://schemas.microsoft.com/office/drawing/2014/main" id="{634EB682-1DB3-4ED1-6B29-DDEA23E8722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14" b="25151"/>
          <a:stretch/>
        </p:blipFill>
        <p:spPr bwMode="auto">
          <a:xfrm>
            <a:off x="2461724" y="2562588"/>
            <a:ext cx="845435" cy="195867"/>
          </a:xfrm>
          <a:prstGeom prst="rect">
            <a:avLst/>
          </a:prstGeom>
          <a:solidFill>
            <a:schemeClr val="accent1"/>
          </a:solidFill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8297DF30-88A3-C475-B556-D9F4DECFFA6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68935" y="2518900"/>
            <a:ext cx="543641" cy="283242"/>
          </a:xfrm>
          <a:prstGeom prst="rect">
            <a:avLst/>
          </a:prstGeom>
        </p:spPr>
      </p:pic>
      <p:pic>
        <p:nvPicPr>
          <p:cNvPr id="24" name="Picture 4" descr="admin | Doug Wall Construction">
            <a:extLst>
              <a:ext uri="{FF2B5EF4-FFF2-40B4-BE49-F238E27FC236}">
                <a16:creationId xmlns:a16="http://schemas.microsoft.com/office/drawing/2014/main" id="{A33433A5-8A65-5802-A5F2-FFAB773E6F0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84" r="-5778" b="30503"/>
          <a:stretch/>
        </p:blipFill>
        <p:spPr bwMode="auto">
          <a:xfrm>
            <a:off x="6165862" y="2518900"/>
            <a:ext cx="543640" cy="283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endframe">
            <a:extLst>
              <a:ext uri="{FF2B5EF4-FFF2-40B4-BE49-F238E27FC236}">
                <a16:creationId xmlns:a16="http://schemas.microsoft.com/office/drawing/2014/main" id="{765CCB5D-C4F2-B2B3-4275-929119FC2A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6702" y="2505011"/>
            <a:ext cx="869520" cy="31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itle 3">
            <a:extLst>
              <a:ext uri="{FF2B5EF4-FFF2-40B4-BE49-F238E27FC236}">
                <a16:creationId xmlns:a16="http://schemas.microsoft.com/office/drawing/2014/main" id="{E7517676-436D-2095-A583-547302486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tx2"/>
                </a:solidFill>
                <a:latin typeface="Gilroy Bold" pitchFamily="2" charset="77"/>
              </a:rPr>
              <a:t>Us vs Them Product Comparison</a:t>
            </a:r>
          </a:p>
        </p:txBody>
      </p:sp>
      <p:sp>
        <p:nvSpPr>
          <p:cNvPr id="29" name="Slide Number Placeholder 5">
            <a:extLst>
              <a:ext uri="{FF2B5EF4-FFF2-40B4-BE49-F238E27FC236}">
                <a16:creationId xmlns:a16="http://schemas.microsoft.com/office/drawing/2014/main" id="{3DBAFD29-3B9C-AE9D-6DB3-59BB68946EF9}"/>
              </a:ext>
            </a:extLst>
          </p:cNvPr>
          <p:cNvSpPr txBox="1">
            <a:spLocks/>
          </p:cNvSpPr>
          <p:nvPr/>
        </p:nvSpPr>
        <p:spPr>
          <a:xfrm>
            <a:off x="9246909" y="6583676"/>
            <a:ext cx="2945091" cy="274324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r" defTabSz="914400" rtl="0" eaLnBrk="1" latinLnBrk="0" hangingPunct="1">
              <a:defRPr sz="1000" b="1" kern="1200">
                <a:solidFill>
                  <a:schemeClr val="bg1">
                    <a:lumMod val="65000"/>
                  </a:schemeClr>
                </a:solidFill>
                <a:latin typeface="Avenir Book" panose="02000503020000020003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00" dirty="0"/>
              <a:t>1up Corp © Free Marketing Board Deck Template </a:t>
            </a:r>
            <a:fld id="{BAA9DC6C-3F70-D34C-8305-E3E6D8D44348}" type="slidenum">
              <a:rPr lang="en-US" sz="700" smtClean="0"/>
              <a:pPr/>
              <a:t>9</a:t>
            </a:fld>
            <a:r>
              <a:rPr lang="en-US" sz="700" dirty="0"/>
              <a:t> </a:t>
            </a:r>
          </a:p>
        </p:txBody>
      </p:sp>
      <p:pic>
        <p:nvPicPr>
          <p:cNvPr id="30" name="Picture 29" descr="Logo&#10;&#10;Description automatically generated">
            <a:extLst>
              <a:ext uri="{FF2B5EF4-FFF2-40B4-BE49-F238E27FC236}">
                <a16:creationId xmlns:a16="http://schemas.microsoft.com/office/drawing/2014/main" id="{0B71D9C0-74F3-F9A0-E505-FC67FB82524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692765" y="6222140"/>
            <a:ext cx="394897" cy="394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416972"/>
      </p:ext>
    </p:extLst>
  </p:cSld>
  <p:clrMapOvr>
    <a:masterClrMapping/>
  </p:clrMapOvr>
</p:sld>
</file>

<file path=ppt/theme/theme1.xml><?xml version="1.0" encoding="utf-8"?>
<a:theme xmlns:a="http://schemas.openxmlformats.org/drawingml/2006/main" name="1up_Theme">
  <a:themeElements>
    <a:clrScheme name="Custom 3">
      <a:dk1>
        <a:srgbClr val="000000"/>
      </a:dk1>
      <a:lt1>
        <a:srgbClr val="FFFFFF"/>
      </a:lt1>
      <a:dk2>
        <a:srgbClr val="5603BD"/>
      </a:dk2>
      <a:lt2>
        <a:srgbClr val="1DFFD3"/>
      </a:lt2>
      <a:accent1>
        <a:srgbClr val="00C1FF"/>
      </a:accent1>
      <a:accent2>
        <a:srgbClr val="FF1DDB"/>
      </a:accent2>
      <a:accent3>
        <a:srgbClr val="0074FF"/>
      </a:accent3>
      <a:accent4>
        <a:srgbClr val="CD00FF"/>
      </a:accent4>
      <a:accent5>
        <a:srgbClr val="FF0097"/>
      </a:accent5>
      <a:accent6>
        <a:srgbClr val="00FF79"/>
      </a:accent6>
      <a:hlink>
        <a:srgbClr val="FF0097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1up_Theme" id="{CFADA366-61A1-0C45-98D7-F4250D2C2927}" vid="{89B6F323-9B55-2444-B9BF-D36CF177F78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4188</TotalTime>
  <Words>368</Words>
  <Application>Microsoft Macintosh PowerPoint</Application>
  <PresentationFormat>Widescreen</PresentationFormat>
  <Paragraphs>91</Paragraphs>
  <Slides>10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0" baseType="lpstr">
      <vt:lpstr>Arial</vt:lpstr>
      <vt:lpstr>Avenir Book</vt:lpstr>
      <vt:lpstr>Avenir Next</vt:lpstr>
      <vt:lpstr>Calibri</vt:lpstr>
      <vt:lpstr>Gilroy</vt:lpstr>
      <vt:lpstr>Gilroy Bold</vt:lpstr>
      <vt:lpstr>Gilroy Medium</vt:lpstr>
      <vt:lpstr>Gilroy SemiBold</vt:lpstr>
      <vt:lpstr>Poppins</vt:lpstr>
      <vt:lpstr>1up_Theme</vt:lpstr>
      <vt:lpstr>PowerPoint Presentation</vt:lpstr>
      <vt:lpstr>Key Marketing Highlights</vt:lpstr>
      <vt:lpstr>Leads Generated by Marketing</vt:lpstr>
      <vt:lpstr>New Customers by Source</vt:lpstr>
      <vt:lpstr>New Customers by Source</vt:lpstr>
      <vt:lpstr>New Customers by Source</vt:lpstr>
      <vt:lpstr>Headcount &amp; Hiring Plans</vt:lpstr>
      <vt:lpstr>Competitive Landscape</vt:lpstr>
      <vt:lpstr>Us vs Them Product Comparison</vt:lpstr>
      <vt:lpstr>What to Look Forward to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George Avetisov</dc:creator>
  <cp:lastModifiedBy>George Avetisov</cp:lastModifiedBy>
  <cp:revision>69</cp:revision>
  <dcterms:created xsi:type="dcterms:W3CDTF">2022-05-11T15:26:45Z</dcterms:created>
  <dcterms:modified xsi:type="dcterms:W3CDTF">2022-12-09T15:29:02Z</dcterms:modified>
</cp:coreProperties>
</file>